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0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425" r:id="rId2"/>
    <p:sldId id="350" r:id="rId3"/>
    <p:sldId id="423" r:id="rId4"/>
    <p:sldId id="393" r:id="rId5"/>
    <p:sldId id="374" r:id="rId6"/>
    <p:sldId id="394" r:id="rId7"/>
    <p:sldId id="395" r:id="rId8"/>
    <p:sldId id="379" r:id="rId9"/>
    <p:sldId id="381" r:id="rId10"/>
    <p:sldId id="383" r:id="rId11"/>
    <p:sldId id="373" r:id="rId12"/>
    <p:sldId id="384" r:id="rId13"/>
    <p:sldId id="385" r:id="rId14"/>
    <p:sldId id="372" r:id="rId15"/>
    <p:sldId id="389" r:id="rId16"/>
    <p:sldId id="388" r:id="rId17"/>
    <p:sldId id="396" r:id="rId18"/>
    <p:sldId id="397" r:id="rId19"/>
    <p:sldId id="398" r:id="rId20"/>
    <p:sldId id="399" r:id="rId21"/>
    <p:sldId id="386" r:id="rId22"/>
    <p:sldId id="387" r:id="rId23"/>
    <p:sldId id="390" r:id="rId24"/>
    <p:sldId id="391" r:id="rId25"/>
    <p:sldId id="400" r:id="rId26"/>
    <p:sldId id="401" r:id="rId27"/>
    <p:sldId id="402" r:id="rId28"/>
    <p:sldId id="403" r:id="rId29"/>
    <p:sldId id="404" r:id="rId30"/>
    <p:sldId id="392" r:id="rId31"/>
    <p:sldId id="351" r:id="rId32"/>
    <p:sldId id="296" r:id="rId33"/>
    <p:sldId id="297" r:id="rId34"/>
    <p:sldId id="360" r:id="rId35"/>
    <p:sldId id="348" r:id="rId36"/>
    <p:sldId id="349" r:id="rId37"/>
    <p:sldId id="358" r:id="rId38"/>
    <p:sldId id="359" r:id="rId39"/>
    <p:sldId id="362" r:id="rId40"/>
    <p:sldId id="299" r:id="rId41"/>
    <p:sldId id="301" r:id="rId42"/>
    <p:sldId id="363" r:id="rId43"/>
    <p:sldId id="302" r:id="rId44"/>
    <p:sldId id="303" r:id="rId45"/>
    <p:sldId id="304" r:id="rId46"/>
    <p:sldId id="305" r:id="rId47"/>
    <p:sldId id="414" r:id="rId48"/>
    <p:sldId id="421" r:id="rId49"/>
    <p:sldId id="415" r:id="rId50"/>
    <p:sldId id="416" r:id="rId51"/>
    <p:sldId id="417" r:id="rId52"/>
    <p:sldId id="408" r:id="rId53"/>
    <p:sldId id="409" r:id="rId54"/>
    <p:sldId id="317" r:id="rId55"/>
    <p:sldId id="407" r:id="rId56"/>
    <p:sldId id="406" r:id="rId57"/>
    <p:sldId id="314" r:id="rId58"/>
    <p:sldId id="316" r:id="rId59"/>
    <p:sldId id="319" r:id="rId60"/>
    <p:sldId id="320" r:id="rId61"/>
    <p:sldId id="422" r:id="rId62"/>
    <p:sldId id="263" r:id="rId63"/>
    <p:sldId id="264" r:id="rId64"/>
    <p:sldId id="265" r:id="rId65"/>
    <p:sldId id="267" r:id="rId66"/>
    <p:sldId id="410" r:id="rId67"/>
    <p:sldId id="268" r:id="rId68"/>
    <p:sldId id="269" r:id="rId69"/>
    <p:sldId id="270" r:id="rId70"/>
    <p:sldId id="271" r:id="rId71"/>
    <p:sldId id="411" r:id="rId72"/>
    <p:sldId id="272" r:id="rId73"/>
    <p:sldId id="273" r:id="rId74"/>
    <p:sldId id="274" r:id="rId75"/>
    <p:sldId id="277" r:id="rId76"/>
    <p:sldId id="427" r:id="rId77"/>
    <p:sldId id="428" r:id="rId78"/>
    <p:sldId id="280" r:id="rId79"/>
    <p:sldId id="432" r:id="rId80"/>
    <p:sldId id="429" r:id="rId81"/>
    <p:sldId id="452" r:id="rId82"/>
    <p:sldId id="281" r:id="rId83"/>
    <p:sldId id="282" r:id="rId84"/>
    <p:sldId id="283" r:id="rId85"/>
    <p:sldId id="430" r:id="rId86"/>
    <p:sldId id="284" r:id="rId87"/>
    <p:sldId id="431" r:id="rId88"/>
    <p:sldId id="433" r:id="rId89"/>
    <p:sldId id="285" r:id="rId90"/>
    <p:sldId id="286" r:id="rId91"/>
    <p:sldId id="435" r:id="rId92"/>
    <p:sldId id="436" r:id="rId93"/>
    <p:sldId id="437" r:id="rId94"/>
    <p:sldId id="438" r:id="rId95"/>
    <p:sldId id="453" r:id="rId96"/>
    <p:sldId id="455" r:id="rId97"/>
    <p:sldId id="454" r:id="rId98"/>
    <p:sldId id="439" r:id="rId99"/>
    <p:sldId id="440" r:id="rId100"/>
    <p:sldId id="441" r:id="rId101"/>
    <p:sldId id="446" r:id="rId102"/>
    <p:sldId id="447" r:id="rId103"/>
    <p:sldId id="443" r:id="rId104"/>
    <p:sldId id="445" r:id="rId105"/>
    <p:sldId id="448" r:id="rId106"/>
    <p:sldId id="449" r:id="rId107"/>
    <p:sldId id="450" r:id="rId108"/>
    <p:sldId id="451" r:id="rId109"/>
  </p:sldIdLst>
  <p:sldSz cx="10693400" cy="7556500"/>
  <p:notesSz cx="10693400" cy="7556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2CF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138" autoAdjust="0"/>
    <p:restoredTop sz="86410" autoAdjust="0"/>
  </p:normalViewPr>
  <p:slideViewPr>
    <p:cSldViewPr>
      <p:cViewPr varScale="1">
        <p:scale>
          <a:sx n="70" d="100"/>
          <a:sy n="70" d="100"/>
        </p:scale>
        <p:origin x="1066" y="5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474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9" d="100"/>
        <a:sy n="39" d="100"/>
      </p:scale>
      <p:origin x="0" y="-233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36.xml"/><Relationship Id="rId39" Type="http://schemas.openxmlformats.org/officeDocument/2006/relationships/slide" Target="slides/slide50.xml"/><Relationship Id="rId3" Type="http://schemas.openxmlformats.org/officeDocument/2006/relationships/slide" Target="slides/slide6.xml"/><Relationship Id="rId21" Type="http://schemas.openxmlformats.org/officeDocument/2006/relationships/slide" Target="slides/slide24.xml"/><Relationship Id="rId34" Type="http://schemas.openxmlformats.org/officeDocument/2006/relationships/slide" Target="slides/slide45.xml"/><Relationship Id="rId42" Type="http://schemas.openxmlformats.org/officeDocument/2006/relationships/slide" Target="slides/slide53.xml"/><Relationship Id="rId47" Type="http://schemas.openxmlformats.org/officeDocument/2006/relationships/slide" Target="slides/slide58.xml"/><Relationship Id="rId50" Type="http://schemas.openxmlformats.org/officeDocument/2006/relationships/slide" Target="slides/slide61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35.xml"/><Relationship Id="rId33" Type="http://schemas.openxmlformats.org/officeDocument/2006/relationships/slide" Target="slides/slide44.xml"/><Relationship Id="rId38" Type="http://schemas.openxmlformats.org/officeDocument/2006/relationships/slide" Target="slides/slide49.xml"/><Relationship Id="rId46" Type="http://schemas.openxmlformats.org/officeDocument/2006/relationships/slide" Target="slides/slide57.xml"/><Relationship Id="rId2" Type="http://schemas.openxmlformats.org/officeDocument/2006/relationships/slide" Target="slides/slide5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40.xml"/><Relationship Id="rId41" Type="http://schemas.openxmlformats.org/officeDocument/2006/relationships/slide" Target="slides/slide52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24" Type="http://schemas.openxmlformats.org/officeDocument/2006/relationships/slide" Target="slides/slide34.xml"/><Relationship Id="rId32" Type="http://schemas.openxmlformats.org/officeDocument/2006/relationships/slide" Target="slides/slide43.xml"/><Relationship Id="rId37" Type="http://schemas.openxmlformats.org/officeDocument/2006/relationships/slide" Target="slides/slide48.xml"/><Relationship Id="rId40" Type="http://schemas.openxmlformats.org/officeDocument/2006/relationships/slide" Target="slides/slide51.xml"/><Relationship Id="rId45" Type="http://schemas.openxmlformats.org/officeDocument/2006/relationships/slide" Target="slides/slide56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23" Type="http://schemas.openxmlformats.org/officeDocument/2006/relationships/slide" Target="slides/slide33.xml"/><Relationship Id="rId28" Type="http://schemas.openxmlformats.org/officeDocument/2006/relationships/slide" Target="slides/slide38.xml"/><Relationship Id="rId36" Type="http://schemas.openxmlformats.org/officeDocument/2006/relationships/slide" Target="slides/slide47.xml"/><Relationship Id="rId49" Type="http://schemas.openxmlformats.org/officeDocument/2006/relationships/slide" Target="slides/slide60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31" Type="http://schemas.openxmlformats.org/officeDocument/2006/relationships/slide" Target="slides/slide42.xml"/><Relationship Id="rId44" Type="http://schemas.openxmlformats.org/officeDocument/2006/relationships/slide" Target="slides/slide55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32.xml"/><Relationship Id="rId27" Type="http://schemas.openxmlformats.org/officeDocument/2006/relationships/slide" Target="slides/slide37.xml"/><Relationship Id="rId30" Type="http://schemas.openxmlformats.org/officeDocument/2006/relationships/slide" Target="slides/slide41.xml"/><Relationship Id="rId35" Type="http://schemas.openxmlformats.org/officeDocument/2006/relationships/slide" Target="slides/slide46.xml"/><Relationship Id="rId43" Type="http://schemas.openxmlformats.org/officeDocument/2006/relationships/slide" Target="slides/slide54.xml"/><Relationship Id="rId48" Type="http://schemas.openxmlformats.org/officeDocument/2006/relationships/slide" Target="slides/slide59.xml"/><Relationship Id="rId8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55.wmf"/><Relationship Id="rId7" Type="http://schemas.openxmlformats.org/officeDocument/2006/relationships/image" Target="../media/image56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24.wmf"/><Relationship Id="rId5" Type="http://schemas.openxmlformats.org/officeDocument/2006/relationships/image" Target="../media/image19.wmf"/><Relationship Id="rId4" Type="http://schemas.openxmlformats.org/officeDocument/2006/relationships/image" Target="../media/image4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8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12" Type="http://schemas.openxmlformats.org/officeDocument/2006/relationships/image" Target="../media/image67.wmf"/><Relationship Id="rId2" Type="http://schemas.openxmlformats.org/officeDocument/2006/relationships/image" Target="../media/image57.wmf"/><Relationship Id="rId1" Type="http://schemas.openxmlformats.org/officeDocument/2006/relationships/image" Target="../media/image53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0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0.wmf"/><Relationship Id="rId5" Type="http://schemas.openxmlformats.org/officeDocument/2006/relationships/image" Target="../media/image11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16.wmf"/><Relationship Id="rId4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9D53E-109E-4CCB-A7EB-84C00B6E3423}" type="datetimeFigureOut">
              <a:rPr lang="es-ES" smtClean="0"/>
              <a:t>08/05/2017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C7CDC-4DE8-4A88-B662-78AA37B03E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30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1161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092388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4635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91042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74597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251502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876182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2027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59850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53443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9613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870302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67338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017010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053973-D315-4111-A3AC-7C036577191D}" type="slidenum">
              <a:rPr lang="es-ES_tradnl" altLang="en-US"/>
              <a:pPr/>
              <a:t>32</a:t>
            </a:fld>
            <a:endParaRPr lang="es-ES_tradnl" alt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992948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7881F-B925-4CBF-B932-55F6C2EB2E32}" type="slidenum">
              <a:rPr lang="es-ES_tradnl" altLang="en-US"/>
              <a:pPr/>
              <a:t>33</a:t>
            </a:fld>
            <a:endParaRPr lang="es-ES_tradnl" alt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6292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34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584017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35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64203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01EA02-7655-4BA4-BAAF-0CA2C6FCF379}" type="slidenum">
              <a:rPr lang="es-ES_tradnl" altLang="en-US"/>
              <a:pPr/>
              <a:t>36</a:t>
            </a:fld>
            <a:endParaRPr lang="es-ES_tradnl" altLang="en-US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106966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8A65-FAF2-4DE0-A742-AC1B41E57D75}" type="slidenum">
              <a:rPr lang="es-ES_tradnl" altLang="en-US"/>
              <a:pPr/>
              <a:t>37</a:t>
            </a:fld>
            <a:endParaRPr lang="es-ES_tradnl" altLang="en-US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9073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92A061-95EA-407B-819B-CF30472E8F5F}" type="slidenum">
              <a:rPr lang="es-ES_tradnl" altLang="en-US"/>
              <a:pPr/>
              <a:t>38</a:t>
            </a:fld>
            <a:endParaRPr lang="es-ES_tradnl" altLang="en-US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4758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54967D-AFDB-48E1-B99F-3119E0BF63BD}" type="slidenum">
              <a:rPr lang="es-ES_tradnl" altLang="en-US"/>
              <a:pPr/>
              <a:t>40</a:t>
            </a:fld>
            <a:endParaRPr lang="es-ES_tradnl" altLang="en-US"/>
          </a:p>
        </p:txBody>
      </p:sp>
      <p:sp>
        <p:nvSpPr>
          <p:cNvPr id="476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942551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7578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00CD3-056C-4DEF-BC9D-03205DAB4EA5}" type="slidenum">
              <a:rPr lang="es-ES_tradnl" altLang="en-US"/>
              <a:pPr/>
              <a:t>41</a:t>
            </a:fld>
            <a:endParaRPr lang="es-ES_tradnl" alt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78416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4A43-7C62-452F-8736-67C82D6C09C7}" type="slidenum">
              <a:rPr lang="es-ES_tradnl" altLang="en-US"/>
              <a:pPr/>
              <a:t>42</a:t>
            </a:fld>
            <a:endParaRPr lang="es-ES_tradnl" alt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02741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C1379-210B-4A50-BE49-FD63646005B6}" type="slidenum">
              <a:rPr lang="es-ES_tradnl" altLang="en-US"/>
              <a:pPr/>
              <a:t>43</a:t>
            </a:fld>
            <a:endParaRPr lang="es-ES_tradnl" alt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298235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6D2A51-85AB-4887-AFCC-26E272F29EDE}" type="slidenum">
              <a:rPr lang="es-ES_tradnl" altLang="en-US"/>
              <a:pPr/>
              <a:t>44</a:t>
            </a:fld>
            <a:endParaRPr lang="es-ES_tradnl" altLang="en-US"/>
          </a:p>
        </p:txBody>
      </p:sp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8173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984DA-549E-4556-856B-391612F81491}" type="slidenum">
              <a:rPr lang="es-ES_tradnl" altLang="en-US"/>
              <a:pPr/>
              <a:t>45</a:t>
            </a:fld>
            <a:endParaRPr lang="es-ES_tradnl" altLang="en-US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54203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46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994733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47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285843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48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34721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49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66045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50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0138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518405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51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041892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52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83631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53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887748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2AD0E-5B5E-44B3-BD02-458FE4AED9B6}" type="slidenum">
              <a:rPr lang="es-ES_tradnl" altLang="en-US"/>
              <a:pPr/>
              <a:t>54</a:t>
            </a:fld>
            <a:endParaRPr lang="es-ES_tradnl" alt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60573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55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73381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56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257357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BBD61-7B76-4C8C-8F81-E0B7E7366D79}" type="slidenum">
              <a:rPr lang="es-ES_tradnl" altLang="en-US"/>
              <a:pPr/>
              <a:t>57</a:t>
            </a:fld>
            <a:endParaRPr lang="es-ES_tradnl" altLang="en-US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26891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6532-69E7-430F-88A8-8D7E25F586A3}" type="slidenum">
              <a:rPr lang="es-ES_tradnl" altLang="en-US"/>
              <a:pPr/>
              <a:t>58</a:t>
            </a:fld>
            <a:endParaRPr lang="es-ES_tradnl" alt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1871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ADE4A-086C-4DEA-956F-424084D366F1}" type="slidenum">
              <a:rPr lang="es-ES_tradnl" altLang="en-US"/>
              <a:pPr/>
              <a:t>59</a:t>
            </a:fld>
            <a:endParaRPr lang="es-ES_tradnl" alt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9529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60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50124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176177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F9C31-EA8F-485F-853B-415261E9643C}" type="slidenum">
              <a:rPr lang="es-ES_tradnl" altLang="en-US"/>
              <a:pPr/>
              <a:t>61</a:t>
            </a:fld>
            <a:endParaRPr lang="es-ES_tradnl" altLang="en-US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7496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10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9103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3599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453874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5345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4217" y="228600"/>
            <a:ext cx="9464964" cy="642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534670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n-US"/>
              <a:t>Jueves,22 de marzo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>
          <a:xfrm>
            <a:off x="7699248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fld id="{84BD3863-A40B-4434-A31B-2E49746A836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007292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8692" y="2598692"/>
            <a:ext cx="6541770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6156" y="1206586"/>
            <a:ext cx="8021086" cy="3545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86114" y="7078226"/>
            <a:ext cx="1062990" cy="17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18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16.wmf"/><Relationship Id="rId5" Type="http://schemas.openxmlformats.org/officeDocument/2006/relationships/image" Target="../media/image22.w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29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32.wmf"/><Relationship Id="rId18" Type="http://schemas.openxmlformats.org/officeDocument/2006/relationships/image" Target="../media/image34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36.bin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8.bin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35.bin"/><Relationship Id="rId19" Type="http://schemas.openxmlformats.org/officeDocument/2006/relationships/oleObject" Target="../embeddings/oleObject40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3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4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2.gi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54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5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53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46.wmf"/><Relationship Id="rId5" Type="http://schemas.openxmlformats.org/officeDocument/2006/relationships/image" Target="../media/image53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5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60.wmf"/><Relationship Id="rId18" Type="http://schemas.openxmlformats.org/officeDocument/2006/relationships/oleObject" Target="../embeddings/oleObject62.bin"/><Relationship Id="rId26" Type="http://schemas.openxmlformats.org/officeDocument/2006/relationships/oleObject" Target="../embeddings/oleObject66.bin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64.wmf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62.wmf"/><Relationship Id="rId25" Type="http://schemas.openxmlformats.org/officeDocument/2006/relationships/image" Target="../media/image6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1.bin"/><Relationship Id="rId20" Type="http://schemas.openxmlformats.org/officeDocument/2006/relationships/oleObject" Target="../embeddings/oleObject63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59.wmf"/><Relationship Id="rId24" Type="http://schemas.openxmlformats.org/officeDocument/2006/relationships/oleObject" Target="../embeddings/oleObject65.bin"/><Relationship Id="rId5" Type="http://schemas.openxmlformats.org/officeDocument/2006/relationships/image" Target="../media/image53.wmf"/><Relationship Id="rId15" Type="http://schemas.openxmlformats.org/officeDocument/2006/relationships/image" Target="../media/image61.wmf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67.bin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63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60.bin"/><Relationship Id="rId22" Type="http://schemas.openxmlformats.org/officeDocument/2006/relationships/oleObject" Target="../embeddings/oleObject64.bin"/><Relationship Id="rId27" Type="http://schemas.openxmlformats.org/officeDocument/2006/relationships/image" Target="../media/image67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ilioRuiz/SIR-course" TargetMode="External"/><Relationship Id="rId4" Type="http://schemas.openxmlformats.org/officeDocument/2006/relationships/hyperlink" Target="https://github.com/BasilioRuiz/SIR-code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60.wmf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g"/><Relationship Id="rId7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1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6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jp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8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0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silioRuiz/SIR-course" TargetMode="Externa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300" y="-107950"/>
            <a:ext cx="13680474" cy="7696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84500" y="197427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10" dirty="0"/>
              <a:t>The art of </a:t>
            </a:r>
            <a:r>
              <a:rPr lang="en-US" sz="3200" spc="-5" dirty="0"/>
              <a:t>Stokes </a:t>
            </a:r>
            <a:r>
              <a:rPr lang="en-US" sz="3200" spc="-10" dirty="0"/>
              <a:t>inversions</a:t>
            </a:r>
            <a:endParaRPr lang="en-US" sz="3200" dirty="0"/>
          </a:p>
        </p:txBody>
      </p:sp>
      <p:sp>
        <p:nvSpPr>
          <p:cNvPr id="6" name="object 10"/>
          <p:cNvSpPr txBox="1"/>
          <p:nvPr/>
        </p:nvSpPr>
        <p:spPr>
          <a:xfrm>
            <a:off x="2889580" y="3289300"/>
            <a:ext cx="4920615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50" spc="5" dirty="0">
                <a:latin typeface="Arial"/>
                <a:cs typeface="Arial"/>
              </a:rPr>
              <a:t>Basilio Ruiz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Cobo</a:t>
            </a:r>
            <a:endParaRPr sz="2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050" spc="5" dirty="0">
                <a:latin typeface="Arial"/>
                <a:cs typeface="Arial"/>
              </a:rPr>
              <a:t>Instituto de Astrofísica de Canarias,</a:t>
            </a:r>
            <a:r>
              <a:rPr sz="2050" spc="10" dirty="0">
                <a:latin typeface="Arial"/>
                <a:cs typeface="Arial"/>
              </a:rPr>
              <a:t> Spain</a:t>
            </a:r>
            <a:endParaRPr sz="2050" dirty="0">
              <a:latin typeface="Arial"/>
              <a:cs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5000"/>
          <a:stretch/>
        </p:blipFill>
        <p:spPr>
          <a:xfrm>
            <a:off x="4511322" y="5519479"/>
            <a:ext cx="976611" cy="9337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510141"/>
            <a:ext cx="942901" cy="9429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632700" y="714271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Boulder (CO)  15-26 </a:t>
            </a:r>
            <a:r>
              <a:rPr lang="en-US" dirty="0" smtClean="0">
                <a:solidFill>
                  <a:schemeClr val="bg1"/>
                </a:solidFill>
              </a:rPr>
              <a:t>May</a:t>
            </a:r>
            <a:r>
              <a:rPr lang="es-ES" dirty="0" smtClean="0">
                <a:solidFill>
                  <a:schemeClr val="bg1"/>
                </a:solidFill>
              </a:rPr>
              <a:t> 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85605"/>
              </p:ext>
            </p:extLst>
          </p:nvPr>
        </p:nvGraphicFramePr>
        <p:xfrm>
          <a:off x="6642100" y="4692650"/>
          <a:ext cx="2715952" cy="1099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" name="Ecuación" r:id="rId4" imgW="1066680" imgH="431640" progId="Equation.3">
                  <p:embed/>
                </p:oleObj>
              </mc:Choice>
              <mc:Fallback>
                <p:oleObj name="Ecuación" r:id="rId4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5952" cy="1099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58598"/>
              </p:ext>
            </p:extLst>
          </p:nvPr>
        </p:nvGraphicFramePr>
        <p:xfrm>
          <a:off x="514350" y="6119813"/>
          <a:ext cx="52197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" name="Ecuación" r:id="rId6" imgW="2095200" imgH="330120" progId="Equation.3">
                  <p:embed/>
                </p:oleObj>
              </mc:Choice>
              <mc:Fallback>
                <p:oleObj name="Ecuación" r:id="rId6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350" y="6119813"/>
                        <a:ext cx="5219700" cy="822325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73452"/>
              </p:ext>
            </p:extLst>
          </p:nvPr>
        </p:nvGraphicFramePr>
        <p:xfrm>
          <a:off x="3327400" y="4895850"/>
          <a:ext cx="21399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" name="Ecuación" r:id="rId8" imgW="799920" imgH="330120" progId="Equation.3">
                  <p:embed/>
                </p:oleObj>
              </mc:Choice>
              <mc:Fallback>
                <p:oleObj name="Ecuación" r:id="rId8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7400" y="4895850"/>
                        <a:ext cx="2139950" cy="8810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959956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62580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1" name="Ecuación" r:id="rId12" imgW="2895480" imgH="431640" progId="Equation.3">
                  <p:embed/>
                </p:oleObj>
              </mc:Choice>
              <mc:Fallback>
                <p:oleObj name="Ecuación" r:id="rId12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822288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" name="Ecuación" r:id="rId14" imgW="736560" imgH="431640" progId="Equation.3">
                  <p:embed/>
                </p:oleObj>
              </mc:Choice>
              <mc:Fallback>
                <p:oleObj name="Ecuación" r:id="rId14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62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6</a:t>
            </a:r>
            <a:endParaRPr sz="1799"/>
          </a:p>
        </p:txBody>
      </p:sp>
      <p:sp>
        <p:nvSpPr>
          <p:cNvPr id="55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Inversion of these profiles will not be easy. Do your best!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Give more weight to Stokes V to force better fits. Increase weight with cycle.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If everything fails, use superpowers....</a:t>
            </a:r>
            <a:endParaRPr sz="1799"/>
          </a:p>
        </p:txBody>
      </p:sp>
      <p:sp>
        <p:nvSpPr>
          <p:cNvPr id="56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sunspot penumbral profiles near PIL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with SNR~1000, no telluric lines, two lines Fe I 630.1 and 630.2 nm.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but Stokes V profile with three lobes...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2. One-component model with opposite magnetic  along LOS? Two-component model?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3. Try both!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1964941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Penumbra observed at Fe I 6173 A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940050"/>
            <a:ext cx="6463030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4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559050"/>
            <a:ext cx="6996430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9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5683250"/>
            <a:ext cx="9322243" cy="16684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 dirty="0" err="1">
                <a:solidFill>
                  <a:srgbClr val="C00000"/>
                </a:solidFill>
                <a:latin typeface="Calibri"/>
                <a:ea typeface="DejaVu Sans"/>
              </a:rPr>
              <a:t>Fabry-Pérot</a:t>
            </a:r>
            <a:r>
              <a:rPr lang="en-US" sz="1799" dirty="0">
                <a:solidFill>
                  <a:srgbClr val="C00000"/>
                </a:solidFill>
                <a:latin typeface="Calibri"/>
                <a:ea typeface="DejaVu Sans"/>
              </a:rPr>
              <a:t> interferometer.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H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igh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spatial resolution, but modest spectral resolution 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(20-30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mA at 617 nm).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To include points in the profile you can use: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F4E79"/>
                </a:solidFill>
                <a:ea typeface="ArialMT"/>
              </a:rPr>
              <a:t>IDL</a:t>
            </a:r>
            <a:r>
              <a:rPr lang="en-US" dirty="0" smtClean="0">
                <a:solidFill>
                  <a:srgbClr val="1F4E79"/>
                </a:solidFill>
                <a:ea typeface="ArialMT"/>
              </a:rPr>
              <a:t>&gt; </a:t>
            </a:r>
            <a:r>
              <a:rPr lang="en-US" smtClean="0">
                <a:solidFill>
                  <a:srgbClr val="C00000"/>
                </a:solidFill>
                <a:ea typeface="ArialMT"/>
              </a:rPr>
              <a:t>introduce_points,</a:t>
            </a:r>
            <a:r>
              <a:rPr lang="en-US" smtClean="0">
                <a:solidFill>
                  <a:srgbClr val="000000"/>
                </a:solidFill>
                <a:ea typeface="ArialMT"/>
              </a:rPr>
              <a:t>x,si,sq,su,sv</a:t>
            </a:r>
            <a:r>
              <a:rPr lang="en-US" dirty="0" smtClean="0">
                <a:solidFill>
                  <a:srgbClr val="000000"/>
                </a:solidFill>
                <a:ea typeface="ArialMT"/>
              </a:rPr>
              <a:t>, x1,si1, sq1,su1,sv1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Where x is the old grid and x1 the new one</a:t>
            </a:r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sz="1999" dirty="0" smtClean="0">
                <a:latin typeface="Calibri"/>
              </a:rPr>
              <a:t>High spatial resolution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Profiles are not equally spaced  in wavelength: interpolate to a 10 mA resolution and write a “-1” over the new points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2. The profiles are wider than FTS, then, as we have not the PSF, we should include a </a:t>
            </a:r>
            <a:r>
              <a:rPr lang="en-US" sz="1999" dirty="0" err="1" smtClean="0">
                <a:solidFill>
                  <a:srgbClr val="000000"/>
                </a:solidFill>
                <a:latin typeface="Calibri"/>
                <a:ea typeface="ArialMT"/>
              </a:rPr>
              <a:t>macroturbulence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.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0030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7bis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6302392"/>
            <a:ext cx="9322243" cy="1049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>
                <a:solidFill>
                  <a:srgbClr val="C00000"/>
                </a:solidFill>
                <a:latin typeface="Calibri"/>
                <a:ea typeface="DejaVu Sans"/>
              </a:rPr>
              <a:t>Fabry-Pérot interferometer.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Extremely high spatial resolution, but modest spectral resolution (~50 mA at 617 nm).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Sequential sampling of line means first and last wavelengths are observed ~30 s apart. </a:t>
            </a:r>
            <a:endParaRPr sz="1799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CRISP profiles from sunspot penumbrae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SST/CRISP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observations with SNR~500, sequential spectral sampling of Fe I 617.3 nm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(30 wavelengths in ~30 s)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Strongly Doppler-shifted polarization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Include stray-light contamination, and a small weight for Q &amp; U stokes profile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(for instance: 10, 0.1,0.1,10)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09520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550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Facula observed at Si I 1082.7 nm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2635250"/>
            <a:ext cx="6889750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9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550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r>
              <a:rPr lang="en-US" dirty="0"/>
              <a:t>Facula observed at Si I 1082.7 nm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2711450"/>
            <a:ext cx="6934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84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r>
              <a:rPr lang="en-US" dirty="0"/>
              <a:t>Facula observed at Si I 1082.7 </a:t>
            </a:r>
            <a:r>
              <a:rPr lang="en-US" dirty="0" smtClean="0"/>
              <a:t>nm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Restore “FIRS_fac1083.sav”, write the profile of the Si line in SIR format and  </a:t>
            </a:r>
            <a:r>
              <a:rPr lang="en-US" dirty="0"/>
              <a:t>i</a:t>
            </a:r>
            <a:r>
              <a:rPr lang="en-US" dirty="0" smtClean="0"/>
              <a:t>nvert Stokes I &amp; V</a:t>
            </a:r>
          </a:p>
          <a:p>
            <a:r>
              <a:rPr lang="en-US" dirty="0" smtClean="0"/>
              <a:t>Including macro and micro. Try to determine gradients of B and </a:t>
            </a:r>
            <a:r>
              <a:rPr lang="en-US" dirty="0" err="1" smtClean="0"/>
              <a:t>V_LoS</a:t>
            </a:r>
            <a:r>
              <a:rPr lang="en-US" dirty="0" smtClean="0"/>
              <a:t> in the second cycle.</a:t>
            </a:r>
          </a:p>
          <a:p>
            <a:endParaRPr lang="en-US" dirty="0" smtClean="0"/>
          </a:p>
          <a:p>
            <a:r>
              <a:rPr lang="en-US" dirty="0" smtClean="0"/>
              <a:t>2. Are these gradients reliable? 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47636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Gas Pressure (simulated data)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s-ES" sz="1799" dirty="0" err="1" smtClean="0"/>
              <a:t>We</a:t>
            </a:r>
            <a:r>
              <a:rPr lang="es-ES" sz="1799" dirty="0" smtClean="0"/>
              <a:t> </a:t>
            </a:r>
            <a:r>
              <a:rPr lang="es-ES" sz="1799" dirty="0" err="1" smtClean="0"/>
              <a:t>have</a:t>
            </a:r>
            <a:r>
              <a:rPr lang="es-ES" sz="1799" dirty="0" smtClean="0"/>
              <a:t> </a:t>
            </a:r>
            <a:r>
              <a:rPr lang="es-ES" sz="1799" dirty="0" err="1" smtClean="0"/>
              <a:t>selected</a:t>
            </a:r>
            <a:r>
              <a:rPr lang="es-ES" sz="1799" dirty="0"/>
              <a:t> </a:t>
            </a:r>
            <a:r>
              <a:rPr lang="es-ES" sz="1799" dirty="0" err="1" smtClean="0"/>
              <a:t>the</a:t>
            </a:r>
            <a:r>
              <a:rPr lang="es-ES" sz="1799" dirty="0" smtClean="0"/>
              <a:t> </a:t>
            </a:r>
            <a:r>
              <a:rPr lang="es-ES" sz="1799" dirty="0" err="1" smtClean="0"/>
              <a:t>spectral</a:t>
            </a:r>
            <a:r>
              <a:rPr lang="es-ES" sz="1799" dirty="0" smtClean="0"/>
              <a:t> </a:t>
            </a:r>
            <a:r>
              <a:rPr lang="es-ES" sz="1799" dirty="0" err="1" smtClean="0"/>
              <a:t>region</a:t>
            </a:r>
            <a:r>
              <a:rPr lang="es-ES" sz="1799" dirty="0" smtClean="0"/>
              <a:t> 614.7 – 615.1 </a:t>
            </a:r>
            <a:r>
              <a:rPr lang="es-ES" sz="1799" dirty="0" err="1" smtClean="0"/>
              <a:t>containig</a:t>
            </a:r>
            <a:r>
              <a:rPr lang="es-ES" sz="1799" dirty="0" smtClean="0"/>
              <a:t> Fe I, Fe II, Ti &amp; V </a:t>
            </a:r>
            <a:r>
              <a:rPr lang="es-ES" sz="1799" dirty="0" err="1" smtClean="0"/>
              <a:t>lines</a:t>
            </a:r>
            <a:r>
              <a:rPr lang="es-ES" sz="1799" dirty="0" smtClean="0"/>
              <a:t>, </a:t>
            </a:r>
            <a:r>
              <a:rPr lang="es-ES" sz="1799" dirty="0" err="1" smtClean="0"/>
              <a:t>because</a:t>
            </a:r>
            <a:r>
              <a:rPr lang="es-ES" sz="1799" dirty="0" smtClean="0"/>
              <a:t> </a:t>
            </a:r>
            <a:r>
              <a:rPr lang="es-ES" sz="1799" dirty="0" err="1" smtClean="0"/>
              <a:t>they</a:t>
            </a: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s-ES" sz="1799" dirty="0"/>
              <a:t>s</a:t>
            </a:r>
            <a:r>
              <a:rPr lang="es-ES" sz="1799" dirty="0" smtClean="0"/>
              <a:t>how </a:t>
            </a:r>
            <a:r>
              <a:rPr lang="es-ES" sz="1799" dirty="0" err="1" smtClean="0"/>
              <a:t>different</a:t>
            </a:r>
            <a:r>
              <a:rPr lang="es-ES" sz="1799" dirty="0" smtClean="0"/>
              <a:t> </a:t>
            </a:r>
            <a:r>
              <a:rPr lang="es-ES" sz="1799" dirty="0" err="1" smtClean="0"/>
              <a:t>sensitivity</a:t>
            </a:r>
            <a:r>
              <a:rPr lang="es-ES" sz="1799" dirty="0" smtClean="0"/>
              <a:t> to T &amp; </a:t>
            </a:r>
            <a:r>
              <a:rPr lang="es-ES" sz="1799" dirty="0" err="1" smtClean="0"/>
              <a:t>Pg</a:t>
            </a:r>
            <a:r>
              <a:rPr lang="es-ES" sz="1799" dirty="0" smtClean="0"/>
              <a:t> 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perturbed the VALC model introducing a 10% perturbation in T &amp; </a:t>
            </a:r>
            <a:r>
              <a:rPr lang="en-US" dirty="0" err="1" smtClean="0"/>
              <a:t>Pg</a:t>
            </a:r>
            <a:r>
              <a:rPr lang="en-US" dirty="0" smtClean="0"/>
              <a:t>, and synthetized the profiles. Try to recover T and </a:t>
            </a:r>
            <a:r>
              <a:rPr lang="en-US" dirty="0" err="1" smtClean="0"/>
              <a:t>Pg</a:t>
            </a:r>
            <a:r>
              <a:rPr lang="en-US" dirty="0" smtClean="0"/>
              <a:t> perturbations by inverting the simulated profiles.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included a velocity perturbation</a:t>
            </a:r>
            <a:r>
              <a:rPr lang="en-US" dirty="0"/>
              <a:t>. Try to recover </a:t>
            </a:r>
            <a:r>
              <a:rPr lang="en-US" dirty="0" smtClean="0"/>
              <a:t>T, </a:t>
            </a:r>
            <a:r>
              <a:rPr lang="en-US" dirty="0" err="1" smtClean="0"/>
              <a:t>Pg</a:t>
            </a:r>
            <a:r>
              <a:rPr lang="en-US" dirty="0" smtClean="0"/>
              <a:t> and </a:t>
            </a:r>
            <a:r>
              <a:rPr lang="en-US" dirty="0" err="1">
                <a:ea typeface="ArialMT"/>
              </a:rPr>
              <a:t>v</a:t>
            </a:r>
            <a:r>
              <a:rPr lang="en-US" baseline="-25000" dirty="0" err="1">
                <a:ea typeface="ArialMT"/>
              </a:rPr>
              <a:t>LOS</a:t>
            </a:r>
            <a:r>
              <a:rPr lang="en-US" baseline="-25000" dirty="0">
                <a:ea typeface="ArialMT"/>
              </a:rPr>
              <a:t> </a:t>
            </a:r>
            <a:r>
              <a:rPr lang="en-US" dirty="0" smtClean="0"/>
              <a:t> perturbations. 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Determine the region of maximum sensitivity (the </a:t>
            </a:r>
            <a:r>
              <a:rPr lang="en-US" dirty="0" err="1" smtClean="0"/>
              <a:t>logtau</a:t>
            </a:r>
            <a:r>
              <a:rPr lang="en-US" dirty="0" smtClean="0"/>
              <a:t> range) to relative perturbation of </a:t>
            </a:r>
            <a:r>
              <a:rPr lang="en-US" dirty="0" err="1" smtClean="0"/>
              <a:t>Pe</a:t>
            </a:r>
            <a:r>
              <a:rPr lang="en-US" dirty="0" smtClean="0"/>
              <a:t> using the Response Functions. Which is the minimum S/N ratio we would need in order to recover a </a:t>
            </a:r>
            <a:r>
              <a:rPr lang="en-US" dirty="0" err="1" smtClean="0"/>
              <a:t>Pe</a:t>
            </a:r>
            <a:r>
              <a:rPr lang="en-US" dirty="0" smtClean="0"/>
              <a:t> perturbation of around a 10%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4" name="CustomShape 2"/>
          <p:cNvSpPr/>
          <p:nvPr/>
        </p:nvSpPr>
        <p:spPr>
          <a:xfrm>
            <a:off x="734926" y="5073650"/>
            <a:ext cx="9322243" cy="22780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 dirty="0" smtClean="0">
                <a:latin typeface="Calibri"/>
                <a:ea typeface="DejaVu Sans"/>
              </a:rPr>
              <a:t>For the case 2) </a:t>
            </a:r>
            <a:r>
              <a:rPr lang="en-US" sz="1799" dirty="0">
                <a:latin typeface="Calibri"/>
                <a:ea typeface="DejaVu Sans"/>
              </a:rPr>
              <a:t>u</a:t>
            </a:r>
            <a:r>
              <a:rPr lang="en-US" sz="1799" dirty="0" smtClean="0">
                <a:latin typeface="Calibri"/>
                <a:ea typeface="DejaVu Sans"/>
              </a:rPr>
              <a:t>se several cycles, first inverting T &amp; </a:t>
            </a:r>
            <a:r>
              <a:rPr lang="en-US" sz="1799" dirty="0" err="1" smtClean="0">
                <a:latin typeface="Calibri"/>
                <a:ea typeface="DejaVu Sans"/>
              </a:rPr>
              <a:t>Pe</a:t>
            </a:r>
            <a:r>
              <a:rPr lang="en-US" sz="1799" dirty="0" smtClean="0">
                <a:latin typeface="Calibri"/>
                <a:ea typeface="DejaVu Sans"/>
              </a:rPr>
              <a:t> in Hydrostatic equilibrium and later allow also for </a:t>
            </a:r>
            <a:r>
              <a:rPr lang="en-US" sz="1799" dirty="0" err="1" smtClean="0">
                <a:latin typeface="Calibri"/>
                <a:ea typeface="DejaVu Sans"/>
              </a:rPr>
              <a:t>Pe</a:t>
            </a:r>
            <a:r>
              <a:rPr lang="en-US" sz="1799" dirty="0" smtClean="0">
                <a:latin typeface="Calibri"/>
                <a:ea typeface="DejaVu Sans"/>
              </a:rPr>
              <a:t> perturbations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latin typeface="Calibri"/>
              </a:rPr>
              <a:t>Evaluate the Response function to </a:t>
            </a:r>
            <a:r>
              <a:rPr lang="en-US" sz="1799" dirty="0" err="1" smtClean="0">
                <a:latin typeface="Calibri"/>
              </a:rPr>
              <a:t>Pe</a:t>
            </a:r>
            <a:r>
              <a:rPr lang="en-US" sz="1799" dirty="0" smtClean="0">
                <a:latin typeface="Calibri"/>
              </a:rPr>
              <a:t>. You can read it using: 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solidFill>
                  <a:schemeClr val="tx2"/>
                </a:solidFill>
                <a:latin typeface="Calibri"/>
              </a:rPr>
              <a:t>IDL&gt;  </a:t>
            </a:r>
            <a:r>
              <a:rPr lang="en-US" sz="1799" dirty="0" err="1" smtClean="0">
                <a:solidFill>
                  <a:schemeClr val="tx2"/>
                </a:solidFill>
                <a:latin typeface="Calibri"/>
              </a:rPr>
              <a:t>read_RF_nomag</a:t>
            </a:r>
            <a:r>
              <a:rPr lang="en-US" sz="1799" dirty="0" smtClean="0">
                <a:solidFill>
                  <a:schemeClr val="tx2"/>
                </a:solidFill>
                <a:latin typeface="Calibri"/>
              </a:rPr>
              <a:t>, ’guess_4.rpe’ ,</a:t>
            </a:r>
            <a:r>
              <a:rPr lang="en-US" sz="1799" dirty="0" err="1" smtClean="0">
                <a:solidFill>
                  <a:schemeClr val="tx2"/>
                </a:solidFill>
                <a:latin typeface="Calibri"/>
              </a:rPr>
              <a:t>rpe</a:t>
            </a:r>
            <a:r>
              <a:rPr lang="en-US" sz="1799" dirty="0" smtClean="0">
                <a:solidFill>
                  <a:schemeClr val="tx2"/>
                </a:solidFill>
                <a:latin typeface="Calibri"/>
              </a:rPr>
              <a:t> ,</a:t>
            </a:r>
            <a:r>
              <a:rPr lang="en-US" sz="1799" dirty="0" err="1" smtClean="0">
                <a:solidFill>
                  <a:schemeClr val="tx2"/>
                </a:solidFill>
                <a:latin typeface="Calibri"/>
              </a:rPr>
              <a:t>ntau</a:t>
            </a:r>
            <a:r>
              <a:rPr lang="en-US" sz="1799" dirty="0" smtClean="0">
                <a:solidFill>
                  <a:schemeClr val="tx2"/>
                </a:solidFill>
                <a:latin typeface="Calibri"/>
              </a:rPr>
              <a:t>, </a:t>
            </a:r>
            <a:r>
              <a:rPr lang="en-US" sz="1799" dirty="0" err="1" smtClean="0">
                <a:solidFill>
                  <a:schemeClr val="tx2"/>
                </a:solidFill>
                <a:latin typeface="Calibri"/>
              </a:rPr>
              <a:t>nlam</a:t>
            </a:r>
            <a:endParaRPr lang="en-US" sz="1799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799" dirty="0" smtClean="0">
                <a:latin typeface="Calibri"/>
              </a:rPr>
              <a:t>Then evaluate, for each optical depth, the maximum response (RF at the wavelength at which |RF| is max).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latin typeface="Calibri"/>
              </a:rPr>
              <a:t>To get the RF to relative perturbation multiply the RF by the parameter.</a:t>
            </a: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1231720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453235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" name="Ecuación" r:id="rId4" imgW="2031840" imgH="330120" progId="Equation.3">
                  <p:embed/>
                </p:oleObj>
              </mc:Choice>
              <mc:Fallback>
                <p:oleObj name="Ecuación" r:id="rId4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850"/>
            <a:ext cx="9511937" cy="598805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5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" y="1720850"/>
            <a:ext cx="9473506" cy="5988050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75104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5" name="Ecuación" r:id="rId5" imgW="2031840" imgH="330120" progId="Equation.3">
                  <p:embed/>
                </p:oleObj>
              </mc:Choice>
              <mc:Fallback>
                <p:oleObj name="Ecuación" r:id="rId5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61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5664" y="2292231"/>
            <a:ext cx="927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,               depend on the atomic populations  n=n[T, P,           )]            SE equations</a:t>
            </a:r>
          </a:p>
          <a:p>
            <a:endParaRPr lang="en-US" sz="2000" dirty="0" smtClean="0"/>
          </a:p>
          <a:p>
            <a:r>
              <a:rPr lang="en-US" sz="2000" dirty="0" smtClean="0"/>
              <a:t>Some possible  approximations: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LTE: n=n[T</a:t>
            </a:r>
            <a:r>
              <a:rPr lang="en-US" sz="2000" dirty="0"/>
              <a:t>, </a:t>
            </a:r>
            <a:r>
              <a:rPr lang="en-US" sz="2000" dirty="0" smtClean="0"/>
              <a:t>P]                                                      &amp;    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Milne- </a:t>
            </a:r>
            <a:r>
              <a:rPr lang="en-US" sz="2000" dirty="0" err="1" smtClean="0"/>
              <a:t>Eddington</a:t>
            </a:r>
            <a:r>
              <a:rPr lang="en-US" sz="2000" dirty="0" smtClean="0"/>
              <a:t> (ME) approximation:               =</a:t>
            </a:r>
            <a:r>
              <a:rPr lang="en-US" sz="2000" dirty="0" err="1" smtClean="0"/>
              <a:t>cte</a:t>
            </a:r>
            <a:r>
              <a:rPr lang="en-US" sz="2000" dirty="0" smtClean="0"/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        </a:t>
            </a:r>
            <a:r>
              <a:rPr lang="en-US" sz="2000" i="1" dirty="0" smtClean="0"/>
              <a:t>            </a:t>
            </a:r>
          </a:p>
          <a:p>
            <a:endParaRPr lang="en-US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07613"/>
              </p:ext>
            </p:extLst>
          </p:nvPr>
        </p:nvGraphicFramePr>
        <p:xfrm>
          <a:off x="6269038" y="3473450"/>
          <a:ext cx="19589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7" name="Ecuación" r:id="rId4" imgW="876240" imgH="228600" progId="Equation.3">
                  <p:embed/>
                </p:oleObj>
              </mc:Choice>
              <mc:Fallback>
                <p:oleObj name="Ecuación" r:id="rId4" imgW="876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038" y="3473450"/>
                        <a:ext cx="195897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73679"/>
              </p:ext>
            </p:extLst>
          </p:nvPr>
        </p:nvGraphicFramePr>
        <p:xfrm>
          <a:off x="5470525" y="4084637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8" name="Ecuación" r:id="rId6" imgW="317160" imgH="203040" progId="Equation.3">
                  <p:embed/>
                </p:oleObj>
              </mc:Choice>
              <mc:Fallback>
                <p:oleObj name="Ecuación" r:id="rId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0525" y="4084637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04360"/>
              </p:ext>
            </p:extLst>
          </p:nvPr>
        </p:nvGraphicFramePr>
        <p:xfrm>
          <a:off x="1593850" y="2254250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9" name="Ecuación" r:id="rId8" imgW="380880" imgH="228600" progId="Equation.3">
                  <p:embed/>
                </p:oleObj>
              </mc:Choice>
              <mc:Fallback>
                <p:oleObj name="Ecuación" r:id="rId8" imgW="380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3850" y="2254250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612829"/>
              </p:ext>
            </p:extLst>
          </p:nvPr>
        </p:nvGraphicFramePr>
        <p:xfrm>
          <a:off x="7010400" y="2311073"/>
          <a:ext cx="622300" cy="40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0" name="Ecuación" r:id="rId10" imgW="355320" imgH="228600" progId="Equation.3">
                  <p:embed/>
                </p:oleObj>
              </mc:Choice>
              <mc:Fallback>
                <p:oleObj name="Ecuación" r:id="rId10" imgW="355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0400" y="2311073"/>
                        <a:ext cx="622300" cy="40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de flecha 10"/>
          <p:cNvCxnSpPr/>
          <p:nvPr/>
        </p:nvCxnSpPr>
        <p:spPr>
          <a:xfrm>
            <a:off x="7861300" y="24828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2908300" y="37020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59232"/>
              </p:ext>
            </p:extLst>
          </p:nvPr>
        </p:nvGraphicFramePr>
        <p:xfrm>
          <a:off x="3698875" y="3475038"/>
          <a:ext cx="18859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1" name="Ecuación" r:id="rId12" imgW="838080" imgH="203040" progId="Equation.3">
                  <p:embed/>
                </p:oleObj>
              </mc:Choice>
              <mc:Fallback>
                <p:oleObj name="Ecuación" r:id="rId12" imgW="838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98875" y="3475038"/>
                        <a:ext cx="1885950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094269"/>
              </p:ext>
            </p:extLst>
          </p:nvPr>
        </p:nvGraphicFramePr>
        <p:xfrm>
          <a:off x="6794500" y="4083050"/>
          <a:ext cx="2257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2" name="Ecuación" r:id="rId14" imgW="1002960" imgH="228600" progId="Equation.3">
                  <p:embed/>
                </p:oleObj>
              </mc:Choice>
              <mc:Fallback>
                <p:oleObj name="Ecuación" r:id="rId14" imgW="10029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94500" y="4083050"/>
                        <a:ext cx="22574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411062"/>
              </p:ext>
            </p:extLst>
          </p:nvPr>
        </p:nvGraphicFramePr>
        <p:xfrm>
          <a:off x="850900" y="2254250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3" name="Ecuación" r:id="rId16" imgW="317160" imgH="203040" progId="Equation.3">
                  <p:embed/>
                </p:oleObj>
              </mc:Choice>
              <mc:Fallback>
                <p:oleObj name="Ecuación" r:id="rId1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900" y="2254250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12138"/>
              </p:ext>
            </p:extLst>
          </p:nvPr>
        </p:nvGraphicFramePr>
        <p:xfrm>
          <a:off x="1139825" y="4706938"/>
          <a:ext cx="3357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4" name="Ecuación" r:id="rId17" imgW="1384200" imgH="228600" progId="Equation.3">
                  <p:embed/>
                </p:oleObj>
              </mc:Choice>
              <mc:Fallback>
                <p:oleObj name="Ecuación" r:id="rId17" imgW="13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9825" y="4706938"/>
                        <a:ext cx="335756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98151"/>
              </p:ext>
            </p:extLst>
          </p:nvPr>
        </p:nvGraphicFramePr>
        <p:xfrm>
          <a:off x="850900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5" name="Ecuación" r:id="rId19" imgW="2031840" imgH="330120" progId="Equation.3">
                  <p:embed/>
                </p:oleObj>
              </mc:Choice>
              <mc:Fallback>
                <p:oleObj name="Ecuación" r:id="rId19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0900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48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5904"/>
              </p:ext>
            </p:extLst>
          </p:nvPr>
        </p:nvGraphicFramePr>
        <p:xfrm>
          <a:off x="500063" y="1111250"/>
          <a:ext cx="56419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1" name="Ecuación" r:id="rId4" imgW="2323800" imgH="228600" progId="Equation.3">
                  <p:embed/>
                </p:oleObj>
              </mc:Choice>
              <mc:Fallback>
                <p:oleObj name="Ecuación" r:id="rId4" imgW="232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063" y="1111250"/>
                        <a:ext cx="56419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710401"/>
            <a:ext cx="7543799" cy="592309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98700" y="4464050"/>
            <a:ext cx="1066800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6489700" y="202565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Spectral lines: Temperature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Negative gradient: absorption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Positive gradient: emission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Core: upper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Wings, Continuum: deeper layers  </a:t>
            </a:r>
            <a:endParaRPr lang="en-US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82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26" y="1339850"/>
            <a:ext cx="8263574" cy="2324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3854450"/>
            <a:ext cx="7605602" cy="1714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5683251"/>
            <a:ext cx="2068284" cy="1752599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68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187450"/>
            <a:ext cx="3200400" cy="4530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129754"/>
            <a:ext cx="5177318" cy="64267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55700" y="61404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Pieter Zeeman (1865-1943)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70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25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536500"/>
            <a:ext cx="9828000" cy="7020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75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7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15142" y="5607050"/>
            <a:ext cx="30551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615142" y="1339850"/>
            <a:ext cx="22169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Outline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42" y="1339850"/>
            <a:ext cx="9464040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solidFill>
                  <a:schemeClr val="bg1"/>
                </a:solidFill>
                <a:latin typeface="Arial"/>
                <a:cs typeface="Arial"/>
              </a:rPr>
              <a:t>PART 1: </a:t>
            </a:r>
            <a:r>
              <a:rPr lang="es-ES" sz="2250" spc="15" dirty="0" err="1" smtClean="0">
                <a:solidFill>
                  <a:schemeClr val="bg1"/>
                </a:solidFill>
                <a:latin typeface="Arial"/>
                <a:cs typeface="Arial"/>
              </a:rPr>
              <a:t>Theory</a:t>
            </a:r>
            <a:endParaRPr lang="es-ES" sz="2250" spc="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1.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RTE: formal </a:t>
            </a:r>
            <a:r>
              <a:rPr lang="es-ES" sz="2250" spc="15" dirty="0" err="1" smtClean="0">
                <a:latin typeface="Arial"/>
                <a:cs typeface="Arial"/>
              </a:rPr>
              <a:t>solution</a:t>
            </a:r>
            <a:r>
              <a:rPr lang="es-ES" sz="2250" spc="15" dirty="0" smtClean="0">
                <a:latin typeface="Arial"/>
                <a:cs typeface="Arial"/>
              </a:rPr>
              <a:t> &amp; </a:t>
            </a:r>
            <a:r>
              <a:rPr lang="es-ES" sz="2250" spc="15" dirty="0" err="1" smtClean="0">
                <a:latin typeface="Arial"/>
                <a:cs typeface="Arial"/>
              </a:rPr>
              <a:t>approximations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2.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Response </a:t>
            </a:r>
            <a:r>
              <a:rPr lang="es-ES" sz="2250" spc="15" dirty="0" err="1" smtClean="0">
                <a:latin typeface="Arial"/>
                <a:cs typeface="Arial"/>
              </a:rPr>
              <a:t>Functions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3. </a:t>
            </a:r>
            <a:r>
              <a:rPr sz="2250" spc="15" dirty="0" smtClean="0">
                <a:latin typeface="Arial"/>
                <a:cs typeface="Arial"/>
              </a:rPr>
              <a:t>What </a:t>
            </a:r>
            <a:r>
              <a:rPr sz="2250" spc="5" dirty="0">
                <a:latin typeface="Arial"/>
                <a:cs typeface="Arial"/>
              </a:rPr>
              <a:t>is </a:t>
            </a:r>
            <a:r>
              <a:rPr sz="2250" spc="10" dirty="0">
                <a:latin typeface="Arial"/>
                <a:cs typeface="Arial"/>
              </a:rPr>
              <a:t>an </a:t>
            </a:r>
            <a:r>
              <a:rPr sz="2250" spc="5" dirty="0">
                <a:latin typeface="Arial"/>
                <a:cs typeface="Arial"/>
              </a:rPr>
              <a:t>inversion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technique</a:t>
            </a:r>
            <a:r>
              <a:rPr sz="2250" spc="10" dirty="0" smtClean="0">
                <a:latin typeface="Arial"/>
                <a:cs typeface="Arial"/>
              </a:rPr>
              <a:t>?</a:t>
            </a:r>
            <a:r>
              <a:rPr lang="en-US" sz="2250" spc="10" dirty="0">
                <a:latin typeface="Arial"/>
                <a:cs typeface="Arial"/>
              </a:rPr>
              <a:t> How </a:t>
            </a:r>
            <a:r>
              <a:rPr lang="en-US" sz="2250" spc="10" dirty="0" smtClean="0">
                <a:latin typeface="Arial"/>
                <a:cs typeface="Arial"/>
              </a:rPr>
              <a:t>does it</a:t>
            </a:r>
            <a:r>
              <a:rPr lang="en-US" sz="2250" spc="-55" dirty="0" smtClean="0">
                <a:latin typeface="Arial"/>
                <a:cs typeface="Arial"/>
              </a:rPr>
              <a:t> </a:t>
            </a:r>
            <a:r>
              <a:rPr lang="en-US" sz="2250" spc="5" dirty="0">
                <a:latin typeface="Arial"/>
                <a:cs typeface="Arial"/>
              </a:rPr>
              <a:t>work</a:t>
            </a:r>
            <a:r>
              <a:rPr lang="en-US" sz="2250" spc="5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4. </a:t>
            </a:r>
            <a:r>
              <a:rPr lang="es-ES" sz="2250" spc="10" dirty="0" err="1" smtClean="0">
                <a:latin typeface="Arial"/>
                <a:cs typeface="Arial"/>
              </a:rPr>
              <a:t>The</a:t>
            </a:r>
            <a:r>
              <a:rPr lang="es-ES" sz="2250" spc="10" dirty="0" smtClean="0">
                <a:latin typeface="Arial"/>
                <a:cs typeface="Arial"/>
              </a:rPr>
              <a:t> SIR </a:t>
            </a:r>
            <a:r>
              <a:rPr lang="es-ES" sz="2250" spc="10" dirty="0" err="1" smtClean="0">
                <a:latin typeface="Arial"/>
                <a:cs typeface="Arial"/>
              </a:rPr>
              <a:t>code</a:t>
            </a:r>
            <a:r>
              <a:rPr lang="es-ES" sz="2250" spc="10" dirty="0" smtClean="0">
                <a:latin typeface="Arial"/>
                <a:cs typeface="Arial"/>
              </a:rPr>
              <a:t>.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5. </a:t>
            </a:r>
            <a:r>
              <a:rPr lang="es-ES" sz="2250" spc="10" dirty="0" err="1" smtClean="0">
                <a:latin typeface="Arial"/>
                <a:cs typeface="Arial"/>
              </a:rPr>
              <a:t>How</a:t>
            </a:r>
            <a:r>
              <a:rPr lang="es-ES" sz="2250" spc="10" dirty="0" smtClean="0">
                <a:latin typeface="Arial"/>
                <a:cs typeface="Arial"/>
              </a:rPr>
              <a:t> to </a:t>
            </a:r>
            <a:r>
              <a:rPr lang="es-ES" sz="2250" spc="10" dirty="0" err="1" smtClean="0">
                <a:latin typeface="Arial"/>
                <a:cs typeface="Arial"/>
              </a:rPr>
              <a:t>choose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an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inversion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technique</a:t>
            </a:r>
            <a:r>
              <a:rPr lang="es-ES" sz="2250" spc="10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6. </a:t>
            </a:r>
            <a:r>
              <a:rPr sz="2250" spc="10" dirty="0" smtClean="0">
                <a:latin typeface="Arial"/>
                <a:cs typeface="Arial"/>
              </a:rPr>
              <a:t>Running</a:t>
            </a:r>
            <a:r>
              <a:rPr sz="2250" spc="-90" dirty="0" smtClean="0">
                <a:latin typeface="Arial"/>
                <a:cs typeface="Arial"/>
              </a:rPr>
              <a:t> </a:t>
            </a:r>
            <a:r>
              <a:rPr sz="2250" spc="15" dirty="0" smtClean="0">
                <a:latin typeface="Arial"/>
                <a:cs typeface="Arial"/>
              </a:rPr>
              <a:t>SIR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tabLst>
                <a:tab pos="288290" algn="l"/>
                <a:tab pos="288925" algn="l"/>
              </a:tabLst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88290" algn="l"/>
                <a:tab pos="288925" algn="l"/>
              </a:tabLst>
            </a:pPr>
            <a:r>
              <a:rPr lang="es-ES" sz="2400" spc="15" dirty="0">
                <a:solidFill>
                  <a:schemeClr val="bg1"/>
                </a:solidFill>
                <a:latin typeface="Arial"/>
                <a:cs typeface="Arial"/>
              </a:rPr>
              <a:t>PART </a:t>
            </a:r>
            <a:r>
              <a:rPr lang="es-ES" sz="24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sz="2250" spc="15" dirty="0" smtClean="0">
                <a:solidFill>
                  <a:schemeClr val="bg1"/>
                </a:solidFill>
                <a:latin typeface="Arial"/>
                <a:cs typeface="Arial"/>
              </a:rPr>
              <a:t>SIR</a:t>
            </a:r>
            <a:r>
              <a:rPr sz="2250" spc="-7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chemeClr val="bg1"/>
                </a:solidFill>
                <a:latin typeface="Arial"/>
                <a:cs typeface="Arial"/>
              </a:rPr>
              <a:t>exercises</a:t>
            </a:r>
            <a:endParaRPr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3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83297"/>
              </p:ext>
            </p:extLst>
          </p:nvPr>
        </p:nvGraphicFramePr>
        <p:xfrm>
          <a:off x="615143" y="1111250"/>
          <a:ext cx="2369358" cy="103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0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143" y="1111250"/>
                        <a:ext cx="2369358" cy="1032766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804606"/>
              </p:ext>
            </p:extLst>
          </p:nvPr>
        </p:nvGraphicFramePr>
        <p:xfrm>
          <a:off x="622301" y="2025650"/>
          <a:ext cx="202503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1" name="Ecuación" r:id="rId6" imgW="927000" imgH="914400" progId="Equation.3">
                  <p:embed/>
                </p:oleObj>
              </mc:Choice>
              <mc:Fallback>
                <p:oleObj name="Ecuación" r:id="rId6" imgW="927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301" y="2025650"/>
                        <a:ext cx="2025030" cy="1997075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99677"/>
              </p:ext>
            </p:extLst>
          </p:nvPr>
        </p:nvGraphicFramePr>
        <p:xfrm>
          <a:off x="5162550" y="1997075"/>
          <a:ext cx="3317875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2" name="Ecuación" r:id="rId8" imgW="1447560" imgH="939600" progId="Equation.3">
                  <p:embed/>
                </p:oleObj>
              </mc:Choice>
              <mc:Fallback>
                <p:oleObj name="Ecuación" r:id="rId8" imgW="14475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1997075"/>
                        <a:ext cx="3317875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443847"/>
              </p:ext>
            </p:extLst>
          </p:nvPr>
        </p:nvGraphicFramePr>
        <p:xfrm>
          <a:off x="469900" y="4672012"/>
          <a:ext cx="509270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3" name="Ecuación" r:id="rId10" imgW="2222280" imgH="939600" progId="Equation.3">
                  <p:embed/>
                </p:oleObj>
              </mc:Choice>
              <mc:Fallback>
                <p:oleObj name="Ecuación" r:id="rId10" imgW="222228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900" y="4672012"/>
                        <a:ext cx="5092700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64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39147"/>
              </p:ext>
            </p:extLst>
          </p:nvPr>
        </p:nvGraphicFramePr>
        <p:xfrm>
          <a:off x="469900" y="4672012"/>
          <a:ext cx="509270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4" name="Ecuación" r:id="rId4" imgW="2222280" imgH="939600" progId="Equation.3">
                  <p:embed/>
                </p:oleObj>
              </mc:Choice>
              <mc:Fallback>
                <p:oleObj name="Ecuación" r:id="rId4" imgW="222228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" y="4672012"/>
                        <a:ext cx="5092700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82650"/>
            <a:ext cx="4758794" cy="457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111250"/>
            <a:ext cx="3371850" cy="307657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47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440513"/>
              </p:ext>
            </p:extLst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5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33709"/>
              </p:ext>
            </p:extLst>
          </p:nvPr>
        </p:nvGraphicFramePr>
        <p:xfrm>
          <a:off x="528638" y="2322513"/>
          <a:ext cx="203358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6" name="Ecuación" r:id="rId6" imgW="761760" imgH="495000" progId="Equation.3">
                  <p:embed/>
                </p:oleObj>
              </mc:Choice>
              <mc:Fallback>
                <p:oleObj name="Ecuación" r:id="rId6" imgW="76176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638" y="2322513"/>
                        <a:ext cx="2033587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439672"/>
              </p:ext>
            </p:extLst>
          </p:nvPr>
        </p:nvGraphicFramePr>
        <p:xfrm>
          <a:off x="546100" y="5241925"/>
          <a:ext cx="53784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7" name="Ecuación" r:id="rId8" imgW="2158920" imgH="330120" progId="Equation.3">
                  <p:embed/>
                </p:oleObj>
              </mc:Choice>
              <mc:Fallback>
                <p:oleObj name="Ecuación" r:id="rId8" imgW="2158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100" y="5241925"/>
                        <a:ext cx="53784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57650"/>
              </p:ext>
            </p:extLst>
          </p:nvPr>
        </p:nvGraphicFramePr>
        <p:xfrm>
          <a:off x="8394700" y="1187450"/>
          <a:ext cx="198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8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94700" y="1187450"/>
                        <a:ext cx="1981200" cy="838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644469"/>
              </p:ext>
            </p:extLst>
          </p:nvPr>
        </p:nvGraphicFramePr>
        <p:xfrm>
          <a:off x="8470900" y="2485032"/>
          <a:ext cx="1981200" cy="912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9" name="Ecuación" r:id="rId12" imgW="736560" imgH="431640" progId="Equation.3">
                  <p:embed/>
                </p:oleObj>
              </mc:Choice>
              <mc:Fallback>
                <p:oleObj name="Ecuación" r:id="rId12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70900" y="2485032"/>
                        <a:ext cx="1981200" cy="9122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67777"/>
              </p:ext>
            </p:extLst>
          </p:nvPr>
        </p:nvGraphicFramePr>
        <p:xfrm>
          <a:off x="8470900" y="3876948"/>
          <a:ext cx="1981200" cy="81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0" name="Ecuación" r:id="rId14" imgW="799920" imgH="330120" progId="Equation.3">
                  <p:embed/>
                </p:oleObj>
              </mc:Choice>
              <mc:Fallback>
                <p:oleObj name="Ecuación" r:id="rId14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70900" y="3876948"/>
                        <a:ext cx="1981200" cy="815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bg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71586"/>
              </p:ext>
            </p:extLst>
          </p:nvPr>
        </p:nvGraphicFramePr>
        <p:xfrm>
          <a:off x="484188" y="3755752"/>
          <a:ext cx="2361422" cy="91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1" name="Ecuación" r:id="rId16" imgW="850680" imgH="330120" progId="Equation.3">
                  <p:embed/>
                </p:oleObj>
              </mc:Choice>
              <mc:Fallback>
                <p:oleObj name="Ecuación" r:id="rId16" imgW="8506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4188" y="3755752"/>
                        <a:ext cx="2361422" cy="91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491710"/>
              </p:ext>
            </p:extLst>
          </p:nvPr>
        </p:nvGraphicFramePr>
        <p:xfrm>
          <a:off x="6534150" y="5378450"/>
          <a:ext cx="3917950" cy="61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2" name="Ecuación" r:id="rId18" imgW="2095200" imgH="330120" progId="Equation.3">
                  <p:embed/>
                </p:oleObj>
              </mc:Choice>
              <mc:Fallback>
                <p:oleObj name="Ecuación" r:id="rId18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34150" y="5378450"/>
                        <a:ext cx="3917950" cy="6172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6184900" y="958850"/>
            <a:ext cx="0" cy="5036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85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3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812745"/>
              </p:ext>
            </p:extLst>
          </p:nvPr>
        </p:nvGraphicFramePr>
        <p:xfrm>
          <a:off x="565150" y="6438900"/>
          <a:ext cx="53149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4" name="Ecuación" r:id="rId6" imgW="2133360" imgH="330120" progId="Equation.3">
                  <p:embed/>
                </p:oleObj>
              </mc:Choice>
              <mc:Fallback>
                <p:oleObj name="Ecuación" r:id="rId6" imgW="213336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5150" y="6438900"/>
                        <a:ext cx="53149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7626585"/>
                </p:ext>
              </p:extLst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5" name="Ecuación" r:id="rId8" imgW="164880" imgH="228600" progId="Equation.3">
                    <p:embed/>
                  </p:oleObj>
                </mc:Choice>
                <mc:Fallback>
                  <p:oleObj name="Ecuación" r:id="rId8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400191"/>
                </p:ext>
              </p:extLst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6" name="Ecuación" r:id="rId10" imgW="177480" imgH="253800" progId="Equation.3">
                    <p:embed/>
                  </p:oleObj>
                </mc:Choice>
                <mc:Fallback>
                  <p:oleObj name="Ecuación" r:id="rId10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693382"/>
                </p:ext>
              </p:extLst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7" name="Ecuación" r:id="rId12" imgW="1803240" imgH="253800" progId="Equation.3">
                    <p:embed/>
                  </p:oleObj>
                </mc:Choice>
                <mc:Fallback>
                  <p:oleObj name="Ecuación" r:id="rId12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3606060"/>
                </p:ext>
              </p:extLst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8" name="Ecuación" r:id="rId14" imgW="164880" imgH="253800" progId="Equation.3">
                    <p:embed/>
                  </p:oleObj>
                </mc:Choice>
                <mc:Fallback>
                  <p:oleObj name="Ecuación" r:id="rId14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8277840"/>
                </p:ext>
              </p:extLst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9" name="Ecuación" r:id="rId16" imgW="406080" imgH="241200" progId="Equation.3">
                    <p:embed/>
                  </p:oleObj>
                </mc:Choice>
                <mc:Fallback>
                  <p:oleObj name="Ecuación" r:id="rId16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15729"/>
              </p:ext>
            </p:extLst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0" name="Ecuación" r:id="rId18" imgW="2755800" imgH="457200" progId="Equation.3">
                  <p:embed/>
                </p:oleObj>
              </mc:Choice>
              <mc:Fallback>
                <p:oleObj name="Ecuación" r:id="rId18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573614"/>
              </p:ext>
            </p:extLst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1" name="Ecuación" r:id="rId20" imgW="1346040" imgH="457200" progId="Equation.3">
                  <p:embed/>
                </p:oleObj>
              </mc:Choice>
              <mc:Fallback>
                <p:oleObj name="Ecuación" r:id="rId20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00329"/>
              </p:ext>
            </p:extLst>
          </p:nvPr>
        </p:nvGraphicFramePr>
        <p:xfrm>
          <a:off x="6638925" y="5227638"/>
          <a:ext cx="38893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2" name="Ecuación" r:id="rId22" imgW="1625400" imgH="317160" progId="Equation.3">
                  <p:embed/>
                </p:oleObj>
              </mc:Choice>
              <mc:Fallback>
                <p:oleObj name="Ecuación" r:id="rId22" imgW="16254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38925" y="5227638"/>
                        <a:ext cx="3889375" cy="760412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137689"/>
              </p:ext>
            </p:extLst>
          </p:nvPr>
        </p:nvGraphicFramePr>
        <p:xfrm>
          <a:off x="6337300" y="6207165"/>
          <a:ext cx="4038600" cy="119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3" name="Ecuación" r:id="rId24" imgW="1892160" imgH="558720" progId="Equation.3">
                  <p:embed/>
                </p:oleObj>
              </mc:Choice>
              <mc:Fallback>
                <p:oleObj name="Ecuación" r:id="rId24" imgW="1892160" imgH="558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37300" y="6207165"/>
                        <a:ext cx="4038600" cy="1193319"/>
                      </a:xfrm>
                      <a:prstGeom prst="rect">
                        <a:avLst/>
                      </a:prstGeom>
                      <a:ln w="571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7823200" y="4311650"/>
            <a:ext cx="2628900" cy="1778773"/>
            <a:chOff x="7823200" y="4311650"/>
            <a:chExt cx="2628900" cy="1778773"/>
          </a:xfrm>
        </p:grpSpPr>
        <p:graphicFrame>
          <p:nvGraphicFramePr>
            <p:cNvPr id="19" name="Objeto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726567"/>
                </p:ext>
              </p:extLst>
            </p:nvPr>
          </p:nvGraphicFramePr>
          <p:xfrm>
            <a:off x="7823200" y="4311650"/>
            <a:ext cx="1104900" cy="663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74" name="Ecuación" r:id="rId26" imgW="761760" imgH="457200" progId="Equation.3">
                    <p:embed/>
                  </p:oleObj>
                </mc:Choice>
                <mc:Fallback>
                  <p:oleObj name="Ecuación" r:id="rId26" imgW="76176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7823200" y="4311650"/>
                          <a:ext cx="1104900" cy="66351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to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82820"/>
                </p:ext>
              </p:extLst>
            </p:nvPr>
          </p:nvGraphicFramePr>
          <p:xfrm>
            <a:off x="9240838" y="4311650"/>
            <a:ext cx="1012825" cy="608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75" name="Ecuación" r:id="rId28" imgW="698400" imgH="419040" progId="Equation.3">
                    <p:embed/>
                  </p:oleObj>
                </mc:Choice>
                <mc:Fallback>
                  <p:oleObj name="Ecuación" r:id="rId28" imgW="698400" imgH="419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9240838" y="4311650"/>
                          <a:ext cx="1012825" cy="6080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upo 32"/>
            <p:cNvGrpSpPr/>
            <p:nvPr/>
          </p:nvGrpSpPr>
          <p:grpSpPr>
            <a:xfrm>
              <a:off x="7977187" y="4768850"/>
              <a:ext cx="2474913" cy="1321573"/>
              <a:chOff x="7977187" y="4768850"/>
              <a:chExt cx="2474913" cy="1321573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7977187" y="4841687"/>
                <a:ext cx="457200" cy="1243529"/>
                <a:chOff x="7977187" y="4841687"/>
                <a:chExt cx="457200" cy="1243529"/>
              </a:xfrm>
            </p:grpSpPr>
            <p:sp>
              <p:nvSpPr>
                <p:cNvPr id="5" name="Elipse 4"/>
                <p:cNvSpPr/>
                <p:nvPr/>
              </p:nvSpPr>
              <p:spPr>
                <a:xfrm>
                  <a:off x="7977187" y="5220843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Conector recto de flecha 21"/>
                <p:cNvCxnSpPr>
                  <a:stCxn id="5" idx="0"/>
                </p:cNvCxnSpPr>
                <p:nvPr/>
              </p:nvCxnSpPr>
              <p:spPr>
                <a:xfrm flipH="1" flipV="1">
                  <a:off x="8089130" y="4841687"/>
                  <a:ext cx="116657" cy="379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upo 31"/>
              <p:cNvGrpSpPr/>
              <p:nvPr/>
            </p:nvGrpSpPr>
            <p:grpSpPr>
              <a:xfrm>
                <a:off x="9461500" y="4768850"/>
                <a:ext cx="990600" cy="1321573"/>
                <a:chOff x="9461500" y="4768850"/>
                <a:chExt cx="990600" cy="1321573"/>
              </a:xfrm>
            </p:grpSpPr>
            <p:sp>
              <p:nvSpPr>
                <p:cNvPr id="26" name="Elipse 25"/>
                <p:cNvSpPr/>
                <p:nvPr/>
              </p:nvSpPr>
              <p:spPr>
                <a:xfrm>
                  <a:off x="9994900" y="5226050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Conector recto de flecha 26"/>
                <p:cNvCxnSpPr/>
                <p:nvPr/>
              </p:nvCxnSpPr>
              <p:spPr>
                <a:xfrm flipH="1" flipV="1">
                  <a:off x="9461500" y="4768850"/>
                  <a:ext cx="762002" cy="4553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0146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692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0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332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692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lang="es-ES" sz="3100" dirty="0" err="1">
                <a:solidFill>
                  <a:srgbClr val="FFFFFF"/>
                </a:solidFill>
              </a:rPr>
              <a:t>D</a:t>
            </a:r>
            <a:r>
              <a:rPr lang="es-ES" sz="3100" dirty="0" err="1" smtClean="0">
                <a:solidFill>
                  <a:srgbClr val="FFFFFF"/>
                </a:solidFill>
              </a:rPr>
              <a:t>ownload</a:t>
            </a:r>
            <a:endParaRPr sz="3100" dirty="0"/>
          </a:p>
        </p:txBody>
      </p:sp>
      <p:sp>
        <p:nvSpPr>
          <p:cNvPr id="6" name="object 6"/>
          <p:cNvSpPr txBox="1"/>
          <p:nvPr/>
        </p:nvSpPr>
        <p:spPr>
          <a:xfrm>
            <a:off x="1249150" y="1538676"/>
            <a:ext cx="7297949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Download </a:t>
            </a:r>
            <a:r>
              <a:rPr lang="es-ES" sz="2800" spc="-5" dirty="0" smtClean="0">
                <a:latin typeface="Arial"/>
                <a:cs typeface="Arial"/>
              </a:rPr>
              <a:t>SIR </a:t>
            </a:r>
            <a:r>
              <a:rPr lang="es-ES" sz="2800" spc="-5" dirty="0" err="1" smtClean="0">
                <a:latin typeface="Arial"/>
                <a:cs typeface="Arial"/>
              </a:rPr>
              <a:t>code</a:t>
            </a:r>
            <a:r>
              <a:rPr lang="es-ES" sz="2800" spc="-5" dirty="0" smtClean="0">
                <a:latin typeface="Arial"/>
                <a:cs typeface="Arial"/>
              </a:rPr>
              <a:t> </a:t>
            </a:r>
            <a:r>
              <a:rPr lang="es-ES" sz="2800" spc="-5" dirty="0" err="1" smtClean="0">
                <a:latin typeface="Arial"/>
                <a:cs typeface="Arial"/>
              </a:rPr>
              <a:t>from</a:t>
            </a:r>
            <a:r>
              <a:rPr lang="es-ES" sz="2800" dirty="0" smtClean="0">
                <a:latin typeface="Arial"/>
                <a:cs typeface="Arial"/>
              </a:rPr>
              <a:t>:</a:t>
            </a:r>
            <a:endParaRPr lang="es-ES" sz="28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github.com/BasilioRuiz/SIR-code</a:t>
            </a:r>
            <a:endParaRPr lang="en-US" sz="2800" dirty="0" smtClean="0"/>
          </a:p>
          <a:p>
            <a:pPr marL="447040" indent="-434975">
              <a:lnSpc>
                <a:spcPct val="100000"/>
              </a:lnSpc>
            </a:pPr>
            <a:endParaRPr lang="en-US" sz="2800" dirty="0"/>
          </a:p>
          <a:p>
            <a:pPr marL="447040" indent="-434975">
              <a:lnSpc>
                <a:spcPct val="100000"/>
              </a:lnSpc>
            </a:pPr>
            <a:r>
              <a:rPr lang="en-US" sz="3200" dirty="0" smtClean="0"/>
              <a:t>And these slides and exercises from:</a:t>
            </a: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5"/>
              </a:rPr>
              <a:t>https</a:t>
            </a:r>
            <a:r>
              <a:rPr lang="en-US" sz="2800" dirty="0">
                <a:hlinkClick r:id="rId5"/>
              </a:rPr>
              <a:t>://github.com/BasilioRuiz/SIR-course</a:t>
            </a:r>
            <a:endParaRPr lang="en-US" sz="2800" dirty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lang="en-US" sz="2800" dirty="0" smtClean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sz="25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142" y="1166586"/>
            <a:ext cx="5791568" cy="297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altLang="en-US" sz="2204" dirty="0"/>
              <a:t>Table of physical magnitudes </a:t>
            </a:r>
            <a:r>
              <a:rPr lang="en-GB" altLang="en-US" sz="2204" dirty="0" smtClean="0"/>
              <a:t> 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endParaRPr lang="en-GB" altLang="en-US" sz="2204" dirty="0" smtClean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atomic </a:t>
            </a:r>
            <a:r>
              <a:rPr lang="en-GB" altLang="en-US" sz="2204" dirty="0"/>
              <a:t>parameters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scenario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approximations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physical laws</a:t>
            </a:r>
            <a:endParaRPr lang="en-GB" altLang="en-US" sz="2204" dirty="0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5002247" y="1263650"/>
            <a:ext cx="335844" cy="2899295"/>
          </a:xfrm>
          <a:prstGeom prst="rightBrace">
            <a:avLst>
              <a:gd name="adj1" fmla="val 584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s-ES_tradnl" altLang="en-US" sz="2204"/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99100" y="187325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Synthesis</a:t>
            </a:r>
            <a:endParaRPr lang="es-E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/>
              <a:t>(</a:t>
            </a:r>
            <a:r>
              <a:rPr lang="es-ES" dirty="0" err="1" smtClean="0"/>
              <a:t>solving</a:t>
            </a:r>
            <a:r>
              <a:rPr lang="es-ES" dirty="0" smtClean="0"/>
              <a:t> RTE)</a:t>
            </a:r>
            <a:endParaRPr lang="en-US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030784"/>
              </p:ext>
            </p:extLst>
          </p:nvPr>
        </p:nvGraphicFramePr>
        <p:xfrm>
          <a:off x="774700" y="1589552"/>
          <a:ext cx="3635375" cy="5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8" name="Ecuación" r:id="rId3" imgW="1803240" imgH="253800" progId="Equation.3">
                  <p:embed/>
                </p:oleObj>
              </mc:Choice>
              <mc:Fallback>
                <p:oleObj name="Ecuación" r:id="rId3" imgW="18032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700" y="1589552"/>
                        <a:ext cx="3635375" cy="51229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cto de flecha 8"/>
          <p:cNvCxnSpPr/>
          <p:nvPr/>
        </p:nvCxnSpPr>
        <p:spPr>
          <a:xfrm>
            <a:off x="5625463" y="2713297"/>
            <a:ext cx="1473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208597"/>
              </p:ext>
            </p:extLst>
          </p:nvPr>
        </p:nvGraphicFramePr>
        <p:xfrm>
          <a:off x="7251700" y="2330450"/>
          <a:ext cx="440322" cy="67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9" name="Ecuación" r:id="rId5" imgW="164880" imgH="253800" progId="Equation.3">
                  <p:embed/>
                </p:oleObj>
              </mc:Choice>
              <mc:Fallback>
                <p:oleObj name="Ecuación" r:id="rId5" imgW="1648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1700" y="2330450"/>
                        <a:ext cx="440322" cy="67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97240"/>
              </p:ext>
            </p:extLst>
          </p:nvPr>
        </p:nvGraphicFramePr>
        <p:xfrm>
          <a:off x="8039100" y="2325688"/>
          <a:ext cx="50958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0" name="Ecuación" r:id="rId7" imgW="190440" imgH="253800" progId="Equation.3">
                  <p:embed/>
                </p:oleObj>
              </mc:Choice>
              <mc:Fallback>
                <p:oleObj name="Ecuación" r:id="rId7" imgW="1904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39100" y="2325688"/>
                        <a:ext cx="509588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7692022" y="2570718"/>
            <a:ext cx="33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pic>
        <p:nvPicPr>
          <p:cNvPr id="11" name="Picture 2" descr="t1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20903" r="11254" b="50839"/>
          <a:stretch/>
        </p:blipFill>
        <p:spPr bwMode="auto">
          <a:xfrm>
            <a:off x="2260600" y="4578658"/>
            <a:ext cx="5600700" cy="29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613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784" y="1368908"/>
            <a:ext cx="8508315" cy="4847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cs typeface="Arial"/>
              </a:rPr>
              <a:t>Any method </a:t>
            </a:r>
            <a:r>
              <a:rPr sz="2250" spc="10" dirty="0">
                <a:cs typeface="Arial"/>
              </a:rPr>
              <a:t>used to </a:t>
            </a:r>
            <a:r>
              <a:rPr sz="2250" spc="5" dirty="0">
                <a:cs typeface="Arial"/>
              </a:rPr>
              <a:t>infer </a:t>
            </a:r>
            <a:r>
              <a:rPr sz="2250" spc="10" dirty="0">
                <a:cs typeface="Arial"/>
              </a:rPr>
              <a:t>the </a:t>
            </a:r>
            <a:r>
              <a:rPr sz="2250" spc="5" dirty="0">
                <a:cs typeface="Arial"/>
              </a:rPr>
              <a:t>physical </a:t>
            </a:r>
            <a:r>
              <a:rPr sz="2250" spc="10" dirty="0">
                <a:cs typeface="Arial"/>
              </a:rPr>
              <a:t>conditions </a:t>
            </a:r>
            <a:r>
              <a:rPr sz="2250" spc="5" dirty="0">
                <a:cs typeface="Arial"/>
              </a:rPr>
              <a:t>of </a:t>
            </a:r>
            <a:r>
              <a:rPr sz="2250" spc="10" dirty="0">
                <a:cs typeface="Arial"/>
              </a:rPr>
              <a:t>the  </a:t>
            </a:r>
            <a:r>
              <a:rPr sz="2250" spc="5" dirty="0">
                <a:cs typeface="Arial"/>
              </a:rPr>
              <a:t>atmosphere </a:t>
            </a:r>
            <a:r>
              <a:rPr sz="2250" spc="10" dirty="0">
                <a:cs typeface="Arial"/>
              </a:rPr>
              <a:t>from the </a:t>
            </a:r>
            <a:r>
              <a:rPr sz="2250" spc="5" dirty="0">
                <a:cs typeface="Arial"/>
              </a:rPr>
              <a:t>interpretation of </a:t>
            </a:r>
            <a:r>
              <a:rPr sz="2250" spc="10" dirty="0">
                <a:cs typeface="Arial"/>
              </a:rPr>
              <a:t>Stokes</a:t>
            </a:r>
            <a:r>
              <a:rPr sz="2250" spc="50" dirty="0">
                <a:cs typeface="Arial"/>
              </a:rPr>
              <a:t> </a:t>
            </a:r>
            <a:r>
              <a:rPr sz="2250" spc="5" dirty="0" smtClean="0">
                <a:cs typeface="Arial"/>
              </a:rPr>
              <a:t>profile</a:t>
            </a:r>
            <a:r>
              <a:rPr lang="es-ES" sz="2250" spc="5" dirty="0" smtClean="0">
                <a:cs typeface="Arial"/>
              </a:rPr>
              <a:t>.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 (in a </a:t>
            </a:r>
            <a:r>
              <a:rPr lang="es-ES" sz="2250" dirty="0" err="1" smtClean="0">
                <a:cs typeface="Arial"/>
              </a:rPr>
              <a:t>broad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sense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any</a:t>
            </a:r>
            <a:r>
              <a:rPr lang="es-ES" sz="2250" dirty="0" smtClean="0">
                <a:cs typeface="Arial"/>
              </a:rPr>
              <a:t> “</a:t>
            </a:r>
            <a:r>
              <a:rPr lang="es-ES" sz="2250" dirty="0" err="1" smtClean="0">
                <a:cs typeface="Arial"/>
              </a:rPr>
              <a:t>measurement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in </a:t>
            </a:r>
            <a:r>
              <a:rPr lang="es-ES" sz="2250" dirty="0" err="1" smtClean="0">
                <a:cs typeface="Arial"/>
              </a:rPr>
              <a:t>the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Sun</a:t>
            </a:r>
            <a:r>
              <a:rPr lang="es-ES" sz="2250" dirty="0" smtClean="0">
                <a:cs typeface="Arial"/>
              </a:rPr>
              <a:t>” </a:t>
            </a:r>
            <a:r>
              <a:rPr lang="es-ES" sz="2250" dirty="0" err="1" smtClean="0">
                <a:cs typeface="Arial"/>
              </a:rPr>
              <a:t>is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one</a:t>
            </a:r>
            <a:r>
              <a:rPr lang="es-ES" sz="2250" dirty="0" smtClean="0">
                <a:cs typeface="Arial"/>
              </a:rPr>
              <a:t> inversión)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5" dirty="0" smtClean="0">
                <a:cs typeface="Arial"/>
              </a:rPr>
              <a:t>W</a:t>
            </a:r>
            <a:r>
              <a:rPr lang="en-US" sz="2250" spc="10" dirty="0" smtClean="0">
                <a:cs typeface="Arial"/>
              </a:rPr>
              <a:t>e </a:t>
            </a:r>
            <a:r>
              <a:rPr lang="en-US" sz="2250" spc="5" dirty="0">
                <a:cs typeface="Arial"/>
              </a:rPr>
              <a:t>want: </a:t>
            </a:r>
            <a:r>
              <a:rPr lang="en-US" sz="2250" spc="10" dirty="0">
                <a:cs typeface="Arial"/>
              </a:rPr>
              <a:t>vector magnetic </a:t>
            </a:r>
            <a:r>
              <a:rPr lang="en-US" sz="2250" spc="5" dirty="0">
                <a:cs typeface="Arial"/>
              </a:rPr>
              <a:t>field, </a:t>
            </a:r>
            <a:r>
              <a:rPr lang="en-US" sz="2250" spc="10" dirty="0">
                <a:cs typeface="Arial"/>
              </a:rPr>
              <a:t>gas temperature, gas  </a:t>
            </a:r>
            <a:r>
              <a:rPr lang="en-US" sz="2250" spc="10" dirty="0" smtClean="0">
                <a:cs typeface="Arial"/>
              </a:rPr>
              <a:t>velocity, </a:t>
            </a:r>
            <a:r>
              <a:rPr lang="en-US" sz="2250" spc="10" dirty="0" err="1" smtClean="0">
                <a:cs typeface="Arial"/>
              </a:rPr>
              <a:t>etc</a:t>
            </a:r>
            <a:r>
              <a:rPr lang="en-US" sz="2250" spc="10" dirty="0" smtClean="0">
                <a:cs typeface="Arial"/>
              </a:rPr>
              <a:t>, at some layers in the Sun</a:t>
            </a: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n-US" sz="2250" spc="1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0" dirty="0" smtClean="0">
                <a:cs typeface="Arial"/>
              </a:rPr>
              <a:t>We need: assume some approximations. We will only be able to find some free parameters values such that we can reproduce the observations.</a:t>
            </a:r>
          </a:p>
          <a:p>
            <a:pPr marL="12700" marR="5080">
              <a:tabLst>
                <a:tab pos="288290" algn="l"/>
                <a:tab pos="288925" algn="l"/>
              </a:tabLst>
            </a:pPr>
            <a:endParaRPr lang="en-US" sz="22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 smtClean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6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667" name="Group 19"/>
          <p:cNvGrpSpPr>
            <a:grpSpLocks/>
          </p:cNvGrpSpPr>
          <p:nvPr/>
        </p:nvGrpSpPr>
        <p:grpSpPr bwMode="auto">
          <a:xfrm>
            <a:off x="1012469" y="1715956"/>
            <a:ext cx="9599553" cy="5721600"/>
            <a:chOff x="816" y="864"/>
            <a:chExt cx="5488" cy="3271"/>
          </a:xfrm>
        </p:grpSpPr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928" y="864"/>
              <a:ext cx="5376" cy="3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 smtClean="0"/>
                <a:t>Inhomgeneous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Fredholm’s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/>
                <a:t>ec</a:t>
              </a:r>
              <a:r>
                <a:rPr lang="es-ES_tradnl" altLang="en-US" sz="2204" dirty="0"/>
                <a:t>. o</a:t>
              </a:r>
              <a:r>
                <a:rPr lang="es-ES_tradnl" altLang="en-US" sz="2204" dirty="0" smtClean="0"/>
                <a:t>f </a:t>
              </a:r>
              <a:r>
                <a:rPr lang="es-ES_tradnl" altLang="en-US" sz="2204" dirty="0" err="1" smtClean="0"/>
                <a:t>the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first</a:t>
              </a:r>
              <a:r>
                <a:rPr lang="es-ES_tradnl" altLang="en-US" sz="2204" dirty="0" smtClean="0"/>
                <a:t> </a:t>
              </a:r>
              <a:r>
                <a:rPr lang="en-GB" altLang="en-US" sz="2204" dirty="0"/>
                <a:t>kind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:     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g(t)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/>
                <a:t>data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K(</a:t>
              </a:r>
              <a:r>
                <a:rPr lang="es-ES_tradnl" altLang="en-US" sz="3085" i="1" dirty="0" err="1">
                  <a:solidFill>
                    <a:srgbClr val="0066FF"/>
                  </a:solidFill>
                </a:rPr>
                <a:t>t,s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</a:t>
              </a:r>
              <a:r>
                <a:rPr lang="es-ES_tradnl" altLang="en-US" sz="2204" dirty="0" err="1"/>
                <a:t>kernel</a:t>
              </a:r>
              <a:r>
                <a:rPr lang="es-ES_tradnl" altLang="en-US" sz="2204" dirty="0"/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f(s)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 err="1"/>
                <a:t>unknown</a:t>
              </a:r>
              <a:endParaRPr lang="es-ES_tradnl" altLang="en-US" sz="2204" dirty="0"/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equation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through</a:t>
              </a:r>
              <a:r>
                <a:rPr lang="es-ES_tradnl" altLang="en-US" sz="2204" dirty="0"/>
                <a:t> a </a:t>
              </a:r>
              <a:r>
                <a:rPr lang="es-ES_tradnl" altLang="en-US" sz="2204" dirty="0" err="1"/>
                <a:t>quadrature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becomes</a:t>
              </a:r>
              <a:r>
                <a:rPr lang="es-ES_tradnl" altLang="en-US" sz="2204" dirty="0"/>
                <a:t>: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                      </a:t>
              </a:r>
              <a:r>
                <a:rPr lang="en-GB" altLang="en-US" sz="3085" i="1" dirty="0">
                  <a:solidFill>
                    <a:srgbClr val="0066FF"/>
                  </a:solidFill>
                </a:rPr>
                <a:t>K</a:t>
              </a:r>
              <a:r>
                <a:rPr lang="en-GB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</a:t>
              </a:r>
              <a:r>
                <a:rPr lang="es-ES_tradnl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 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as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g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no </a:t>
              </a:r>
              <a:r>
                <a:rPr lang="es-ES_tradnl" altLang="en-US" sz="2204" dirty="0" err="1"/>
                <a:t>null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if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we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could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evaluate</a:t>
              </a:r>
              <a:r>
                <a:rPr lang="es-ES_tradnl" altLang="en-US" sz="2204" dirty="0"/>
                <a:t>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i="1" baseline="40000" dirty="0">
                  <a:solidFill>
                    <a:srgbClr val="0066FF"/>
                  </a:solidFill>
                </a:rPr>
                <a:t>-1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solution</a:t>
              </a:r>
              <a:r>
                <a:rPr lang="es-ES_tradnl" altLang="en-US" sz="2204" dirty="0"/>
                <a:t>:</a:t>
              </a:r>
              <a:r>
                <a:rPr lang="es-ES_tradnl" altLang="en-US" sz="2645" dirty="0"/>
                <a:t>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b="1" i="1" baseline="30000" dirty="0">
                  <a:solidFill>
                    <a:srgbClr val="0066FF"/>
                  </a:solidFill>
                </a:rPr>
                <a:t>-1</a:t>
              </a:r>
              <a:r>
                <a:rPr lang="es-ES_tradnl" altLang="en-US" sz="308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  </a:t>
              </a:r>
              <a:r>
                <a:rPr lang="es-ES_tradnl" altLang="en-US" sz="2204" dirty="0" err="1"/>
                <a:t>but</a:t>
              </a:r>
              <a:r>
                <a:rPr lang="es-ES_tradnl" altLang="en-US" sz="2204" i="1" dirty="0">
                  <a:solidFill>
                    <a:srgbClr val="0066FF"/>
                  </a:solidFill>
                </a:rPr>
                <a:t>…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not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general case</a:t>
              </a:r>
            </a:p>
            <a:p>
              <a:pPr eaLnBrk="0" hangingPunct="0">
                <a:spcBef>
                  <a:spcPct val="50000"/>
                </a:spcBef>
              </a:pPr>
              <a:endParaRPr lang="es-ES_tradnl" altLang="en-US" sz="2204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83664" name="Picture 16" descr="fredhol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8" t="18053" r="28859" b="70546"/>
            <a:stretch>
              <a:fillRect/>
            </a:stretch>
          </p:blipFill>
          <p:spPr bwMode="auto">
            <a:xfrm>
              <a:off x="816" y="1390"/>
              <a:ext cx="2304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3666" name="Rectangle 18"/>
          <p:cNvSpPr>
            <a:spLocks noChangeArrowheads="1"/>
          </p:cNvSpPr>
          <p:nvPr/>
        </p:nvSpPr>
        <p:spPr bwMode="auto">
          <a:xfrm>
            <a:off x="644878" y="1080999"/>
            <a:ext cx="9403644" cy="94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-</a:t>
            </a:r>
            <a:r>
              <a:rPr lang="en-GB" altLang="en-US" sz="2204" b="1" i="1" u="sng" dirty="0">
                <a:solidFill>
                  <a:srgbClr val="FF0000"/>
                </a:solidFill>
              </a:rPr>
              <a:t>What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’s </a:t>
            </a:r>
            <a:r>
              <a:rPr lang="es-ES_tradnl" altLang="en-US" sz="2204" b="1" i="1" u="sng" dirty="0" err="1">
                <a:solidFill>
                  <a:srgbClr val="FF0000"/>
                </a:solidFill>
              </a:rPr>
              <a:t>an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 </a:t>
            </a:r>
            <a:r>
              <a:rPr lang="es-ES_tradnl" altLang="en-US" sz="2204" b="1" i="1" u="sng" dirty="0" smtClean="0">
                <a:solidFill>
                  <a:srgbClr val="FF0000"/>
                </a:solidFill>
              </a:rPr>
              <a:t>IT?</a:t>
            </a:r>
            <a:endParaRPr lang="es-ES_tradnl" altLang="en-US" sz="2204" b="1" i="1" u="sng" dirty="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endParaRPr lang="es-ES_tradnl" altLang="en-US" sz="2204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106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2" name="Rectangle 4"/>
          <p:cNvSpPr>
            <a:spLocks noChangeArrowheads="1"/>
          </p:cNvSpPr>
          <p:nvPr/>
        </p:nvSpPr>
        <p:spPr bwMode="auto">
          <a:xfrm>
            <a:off x="665868" y="2667515"/>
            <a:ext cx="9718499" cy="328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 </a:t>
            </a:r>
            <a:r>
              <a:rPr lang="es-ES_tradnl" altLang="en-US" sz="2204" dirty="0" err="1"/>
              <a:t>become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smoothed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by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the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kernel</a:t>
            </a:r>
            <a:r>
              <a:rPr lang="es-ES_tradnl" altLang="en-US" sz="2645" dirty="0"/>
              <a:t> </a:t>
            </a:r>
            <a:r>
              <a:rPr lang="es-ES_tradnl" altLang="en-US" sz="3085" i="1" dirty="0">
                <a:solidFill>
                  <a:srgbClr val="0066FF"/>
                </a:solidFill>
              </a:rPr>
              <a:t>K(</a:t>
            </a:r>
            <a:r>
              <a:rPr lang="es-ES_tradnl" altLang="en-US" sz="3085" i="1" dirty="0" err="1">
                <a:solidFill>
                  <a:srgbClr val="0066FF"/>
                </a:solidFill>
              </a:rPr>
              <a:t>t,s</a:t>
            </a:r>
            <a:r>
              <a:rPr lang="es-ES_tradnl" altLang="en-US" sz="3085" i="1" dirty="0">
                <a:solidFill>
                  <a:srgbClr val="0066FF"/>
                </a:solidFill>
              </a:rPr>
              <a:t>)</a:t>
            </a:r>
            <a:r>
              <a:rPr lang="es-ES_tradnl" altLang="en-US" sz="2645" dirty="0"/>
              <a:t> </a:t>
            </a:r>
            <a:endParaRPr lang="es-ES_tradnl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Small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perturbations</a:t>
            </a:r>
            <a:r>
              <a:rPr lang="es-ES_tradnl" altLang="en-US" sz="2204" dirty="0"/>
              <a:t> are compatible </a:t>
            </a:r>
            <a:r>
              <a:rPr lang="es-ES_tradnl" altLang="en-US" sz="2204" dirty="0" err="1"/>
              <a:t>with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huge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changes</a:t>
            </a:r>
            <a:r>
              <a:rPr lang="es-ES_tradnl" altLang="en-US" sz="2204" dirty="0"/>
              <a:t> in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s-ES_tradnl" altLang="en-US" sz="2204" dirty="0" err="1"/>
              <a:t>Smoothing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means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lost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information</a:t>
            </a:r>
            <a:r>
              <a:rPr lang="es-ES_tradnl" altLang="en-US" sz="2204" dirty="0"/>
              <a:t>, </a:t>
            </a:r>
            <a:r>
              <a:rPr lang="es-ES_tradnl" altLang="en-US" sz="2204" dirty="0" err="1"/>
              <a:t>then</a:t>
            </a:r>
            <a:r>
              <a:rPr lang="es-ES_tradnl" altLang="en-US" sz="2204" dirty="0"/>
              <a:t> “</a:t>
            </a:r>
            <a:r>
              <a:rPr lang="es-ES_tradnl" altLang="en-US" sz="2204" dirty="0" err="1"/>
              <a:t>recover</a:t>
            </a:r>
            <a:r>
              <a:rPr lang="es-ES_tradnl" altLang="en-US" sz="2204" dirty="0"/>
              <a:t>”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is</a:t>
            </a:r>
            <a:r>
              <a:rPr lang="es-ES_tradnl" altLang="en-US" sz="2204" dirty="0"/>
              <a:t> imposible</a:t>
            </a:r>
            <a:r>
              <a:rPr lang="es-ES_tradnl" altLang="en-US" sz="2645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3) </a:t>
            </a:r>
            <a:r>
              <a:rPr lang="es-ES_tradnl" altLang="en-US" sz="2204" dirty="0" err="1"/>
              <a:t>We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have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discrete</a:t>
            </a:r>
            <a:r>
              <a:rPr lang="es-ES_tradnl" altLang="en-US" sz="2204" dirty="0"/>
              <a:t> set of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values</a:t>
            </a:r>
            <a:r>
              <a:rPr lang="es-ES_tradnl" altLang="en-US" sz="2204" dirty="0"/>
              <a:t> and </a:t>
            </a:r>
            <a:r>
              <a:rPr lang="es-ES_tradnl" altLang="en-US" sz="2204" dirty="0" err="1"/>
              <a:t>we’d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wish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function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0000"/>
                </a:solidFill>
              </a:rPr>
              <a:t>f(s)</a:t>
            </a:r>
            <a:endParaRPr lang="es-ES_tradnl" altLang="en-US" sz="3085" dirty="0"/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endParaRPr lang="es-ES_tradnl" altLang="en-US" sz="2204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altLang="en-US" sz="2204" dirty="0">
              <a:latin typeface="Comic Sans MS" panose="030F0702030302020204" pitchFamily="66" charset="0"/>
            </a:endParaRPr>
          </a:p>
        </p:txBody>
      </p:sp>
      <p:pic>
        <p:nvPicPr>
          <p:cNvPr id="473094" name="Picture 6" descr="fredho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8053" r="28859" b="70546"/>
          <a:stretch>
            <a:fillRect/>
          </a:stretch>
        </p:blipFill>
        <p:spPr bwMode="auto">
          <a:xfrm>
            <a:off x="812800" y="1175456"/>
            <a:ext cx="4030133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241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0" name="Picture 1034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16" name="AutoShape 1040"/>
          <p:cNvSpPr>
            <a:spLocks noChangeArrowheads="1"/>
          </p:cNvSpPr>
          <p:nvPr/>
        </p:nvSpPr>
        <p:spPr bwMode="auto">
          <a:xfrm rot="16469216" flipH="1">
            <a:off x="2263754" y="2257172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sp>
        <p:nvSpPr>
          <p:cNvPr id="460815" name="Text Box 1039"/>
          <p:cNvSpPr txBox="1">
            <a:spLocks noChangeArrowheads="1"/>
          </p:cNvSpPr>
          <p:nvPr/>
        </p:nvSpPr>
        <p:spPr bwMode="auto">
          <a:xfrm rot="462714">
            <a:off x="2093208" y="4644152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 dirty="0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82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1" name="Picture 1035" descr="im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0827" name="Group 1051"/>
          <p:cNvGrpSpPr>
            <a:grpSpLocks/>
          </p:cNvGrpSpPr>
          <p:nvPr/>
        </p:nvGrpSpPr>
        <p:grpSpPr bwMode="auto">
          <a:xfrm>
            <a:off x="6854502" y="871220"/>
            <a:ext cx="3789216" cy="2789687"/>
            <a:chOff x="3213" y="226"/>
            <a:chExt cx="3072" cy="1934"/>
          </a:xfrm>
        </p:grpSpPr>
        <p:sp>
          <p:nvSpPr>
            <p:cNvPr id="460825" name="Oval 1049"/>
            <p:cNvSpPr>
              <a:spLocks noChangeArrowheads="1"/>
            </p:cNvSpPr>
            <p:nvPr/>
          </p:nvSpPr>
          <p:spPr bwMode="auto">
            <a:xfrm rot="712201">
              <a:off x="3213" y="255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460822" name="Group 1046"/>
            <p:cNvGrpSpPr>
              <a:grpSpLocks/>
            </p:cNvGrpSpPr>
            <p:nvPr/>
          </p:nvGrpSpPr>
          <p:grpSpPr bwMode="auto">
            <a:xfrm rot="712201">
              <a:off x="3646" y="226"/>
              <a:ext cx="2639" cy="1865"/>
              <a:chOff x="3243" y="88"/>
              <a:chExt cx="2639" cy="1865"/>
            </a:xfrm>
          </p:grpSpPr>
          <p:sp>
            <p:nvSpPr>
              <p:cNvPr id="460818" name="Text Box 1042"/>
              <p:cNvSpPr txBox="1">
                <a:spLocks noChangeArrowheads="1"/>
              </p:cNvSpPr>
              <p:nvPr/>
            </p:nvSpPr>
            <p:spPr bwMode="auto">
              <a:xfrm>
                <a:off x="3243" y="88"/>
                <a:ext cx="2449" cy="1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Approximations</a:t>
                </a:r>
                <a:r>
                  <a:rPr lang="es-ES" altLang="en-US" sz="1400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Atomic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parameters</a:t>
                </a:r>
                <a:r>
                  <a:rPr lang="es-ES" altLang="en-US" sz="1400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/>
                  <a:t>Plasma </a:t>
                </a:r>
                <a:r>
                  <a:rPr lang="es-ES" altLang="en-US" sz="1400" dirty="0" err="1"/>
                  <a:t>Physics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ecs</a:t>
                </a:r>
                <a:endParaRPr lang="es-ES" altLang="en-US" sz="1400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460819" name="AutoShape 1043"/>
              <p:cNvSpPr>
                <a:spLocks/>
              </p:cNvSpPr>
              <p:nvPr/>
            </p:nvSpPr>
            <p:spPr bwMode="auto">
              <a:xfrm>
                <a:off x="4423" y="41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460820" name="Text Box 1044"/>
              <p:cNvSpPr txBox="1">
                <a:spLocks noChangeArrowheads="1"/>
              </p:cNvSpPr>
              <p:nvPr/>
            </p:nvSpPr>
            <p:spPr bwMode="auto">
              <a:xfrm>
                <a:off x="4593" y="396"/>
                <a:ext cx="1289" cy="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stationary</a:t>
                </a:r>
                <a:r>
                  <a:rPr lang="es-ES" altLang="en-US" sz="1200" dirty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plane-paralel</a:t>
                </a:r>
                <a:endParaRPr lang="es-ES" altLang="en-US" sz="1200" dirty="0"/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HE…</a:t>
                </a:r>
              </a:p>
            </p:txBody>
          </p:sp>
        </p:grpSp>
        <p:sp>
          <p:nvSpPr>
            <p:cNvPr id="460824" name="Text Box 1048"/>
            <p:cNvSpPr txBox="1">
              <a:spLocks noChangeArrowheads="1"/>
            </p:cNvSpPr>
            <p:nvPr/>
          </p:nvSpPr>
          <p:spPr bwMode="auto">
            <a:xfrm rot="712201">
              <a:off x="4411" y="1526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 dirty="0"/>
                <a:t>+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6854502" y="4921250"/>
            <a:ext cx="778198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81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523" name="Picture 3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4" name="AutoShape 4"/>
          <p:cNvSpPr>
            <a:spLocks noChangeArrowheads="1"/>
          </p:cNvSpPr>
          <p:nvPr/>
        </p:nvSpPr>
        <p:spPr bwMode="auto">
          <a:xfrm rot="16469216" flipH="1">
            <a:off x="2285999" y="2340034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pic>
        <p:nvPicPr>
          <p:cNvPr id="619526" name="Picture 6" descr="im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7" name="Line 7"/>
          <p:cNvSpPr>
            <a:spLocks noChangeShapeType="1"/>
          </p:cNvSpPr>
          <p:nvPr/>
        </p:nvSpPr>
        <p:spPr bwMode="auto">
          <a:xfrm>
            <a:off x="1458252" y="472980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983"/>
          </a:p>
        </p:txBody>
      </p:sp>
      <p:grpSp>
        <p:nvGrpSpPr>
          <p:cNvPr id="619540" name="Group 20"/>
          <p:cNvGrpSpPr>
            <a:grpSpLocks/>
          </p:cNvGrpSpPr>
          <p:nvPr/>
        </p:nvGrpSpPr>
        <p:grpSpPr bwMode="auto">
          <a:xfrm>
            <a:off x="4508749" y="1295832"/>
            <a:ext cx="5886081" cy="845254"/>
            <a:chOff x="3231" y="727"/>
            <a:chExt cx="2763" cy="768"/>
          </a:xfrm>
        </p:grpSpPr>
        <p:sp>
          <p:nvSpPr>
            <p:cNvPr id="619536" name="Text Box 16"/>
            <p:cNvSpPr txBox="1">
              <a:spLocks noChangeArrowheads="1"/>
            </p:cNvSpPr>
            <p:nvPr/>
          </p:nvSpPr>
          <p:spPr bwMode="auto">
            <a:xfrm>
              <a:off x="3289" y="769"/>
              <a:ext cx="2585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The model </a:t>
              </a:r>
              <a:r>
                <a:rPr lang="en-GB" altLang="en-US" sz="1400" dirty="0" smtClean="0"/>
                <a:t>(except free parameters values ) must </a:t>
              </a:r>
              <a:r>
                <a:rPr lang="en-GB" altLang="en-US" sz="1400" dirty="0"/>
                <a:t>be known a priori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We only fit the free parameters</a:t>
              </a:r>
            </a:p>
          </p:txBody>
        </p:sp>
        <p:sp>
          <p:nvSpPr>
            <p:cNvPr id="619539" name="Rectangle 19"/>
            <p:cNvSpPr>
              <a:spLocks noChangeArrowheads="1"/>
            </p:cNvSpPr>
            <p:nvPr/>
          </p:nvSpPr>
          <p:spPr bwMode="auto">
            <a:xfrm>
              <a:off x="3231" y="727"/>
              <a:ext cx="2763" cy="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619553" name="Group 33"/>
          <p:cNvGrpSpPr>
            <a:grpSpLocks/>
          </p:cNvGrpSpPr>
          <p:nvPr/>
        </p:nvGrpSpPr>
        <p:grpSpPr bwMode="auto">
          <a:xfrm>
            <a:off x="-287441" y="5021924"/>
            <a:ext cx="5209087" cy="3043590"/>
            <a:chOff x="-341" y="2871"/>
            <a:chExt cx="2978" cy="1740"/>
          </a:xfrm>
        </p:grpSpPr>
        <p:sp>
          <p:nvSpPr>
            <p:cNvPr id="619546" name="Oval 26"/>
            <p:cNvSpPr>
              <a:spLocks noChangeArrowheads="1"/>
            </p:cNvSpPr>
            <p:nvPr/>
          </p:nvSpPr>
          <p:spPr bwMode="auto">
            <a:xfrm rot="77458">
              <a:off x="-341" y="2904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619547" name="Group 27"/>
            <p:cNvGrpSpPr>
              <a:grpSpLocks/>
            </p:cNvGrpSpPr>
            <p:nvPr/>
          </p:nvGrpSpPr>
          <p:grpSpPr bwMode="auto">
            <a:xfrm rot="77458">
              <a:off x="115" y="2871"/>
              <a:ext cx="2449" cy="1740"/>
              <a:chOff x="3243" y="150"/>
              <a:chExt cx="2449" cy="1740"/>
            </a:xfrm>
          </p:grpSpPr>
          <p:sp>
            <p:nvSpPr>
              <p:cNvPr id="619548" name="Text Box 28"/>
              <p:cNvSpPr txBox="1">
                <a:spLocks noChangeArrowheads="1"/>
              </p:cNvSpPr>
              <p:nvPr/>
            </p:nvSpPr>
            <p:spPr bwMode="auto">
              <a:xfrm>
                <a:off x="3243" y="150"/>
                <a:ext cx="2449" cy="1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Approximations</a:t>
                </a:r>
                <a:r>
                  <a:rPr lang="es-ES" altLang="en-US" sz="1543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Atomic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parameters</a:t>
                </a:r>
                <a:r>
                  <a:rPr lang="es-ES" altLang="en-US" sz="2645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/>
                  <a:t>Plasma </a:t>
                </a:r>
                <a:r>
                  <a:rPr lang="es-ES" altLang="en-US" sz="1543" dirty="0" err="1"/>
                  <a:t>Physics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ecs</a:t>
                </a:r>
                <a:endParaRPr lang="es-ES" altLang="en-US" sz="1543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619549" name="AutoShape 29"/>
              <p:cNvSpPr>
                <a:spLocks/>
              </p:cNvSpPr>
              <p:nvPr/>
            </p:nvSpPr>
            <p:spPr bwMode="auto">
              <a:xfrm>
                <a:off x="4331" y="34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619550" name="Text Box 30"/>
              <p:cNvSpPr txBox="1">
                <a:spLocks noChangeArrowheads="1"/>
              </p:cNvSpPr>
              <p:nvPr/>
            </p:nvSpPr>
            <p:spPr bwMode="auto">
              <a:xfrm>
                <a:off x="4454" y="300"/>
                <a:ext cx="1238" cy="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stationary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plane-paralel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HE…</a:t>
                </a:r>
              </a:p>
            </p:txBody>
          </p:sp>
        </p:grpSp>
        <p:sp>
          <p:nvSpPr>
            <p:cNvPr id="619551" name="Text Box 31"/>
            <p:cNvSpPr txBox="1">
              <a:spLocks noChangeArrowheads="1"/>
            </p:cNvSpPr>
            <p:nvPr/>
          </p:nvSpPr>
          <p:spPr bwMode="auto">
            <a:xfrm>
              <a:off x="2290" y="2931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/>
                <a:t>+</a:t>
              </a:r>
            </a:p>
          </p:txBody>
        </p:sp>
      </p:grpSp>
      <p:sp>
        <p:nvSpPr>
          <p:cNvPr id="619528" name="Text Box 8"/>
          <p:cNvSpPr txBox="1">
            <a:spLocks noChangeArrowheads="1"/>
          </p:cNvSpPr>
          <p:nvPr/>
        </p:nvSpPr>
        <p:spPr bwMode="auto">
          <a:xfrm rot="462714">
            <a:off x="2093208" y="4654133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849285" y="4235450"/>
            <a:ext cx="762896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526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530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2532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2533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4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        T</a:t>
              </a:r>
            </a:p>
          </p:txBody>
        </p:sp>
      </p:grpSp>
      <p:grpSp>
        <p:nvGrpSpPr>
          <p:cNvPr id="662535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2536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7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2538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2539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2540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2541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2542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2543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2544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2545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2546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47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>
                  <a:solidFill>
                    <a:srgbClr val="FF0000"/>
                  </a:solidFill>
                </a:rPr>
                <a:t>T</a:t>
              </a:r>
            </a:p>
          </p:txBody>
        </p:sp>
      </p:grpSp>
      <p:grpSp>
        <p:nvGrpSpPr>
          <p:cNvPr id="662548" name="Group 20"/>
          <p:cNvGrpSpPr>
            <a:grpSpLocks/>
          </p:cNvGrpSpPr>
          <p:nvPr/>
        </p:nvGrpSpPr>
        <p:grpSpPr bwMode="auto">
          <a:xfrm>
            <a:off x="6219546" y="2270449"/>
            <a:ext cx="3650559" cy="3965414"/>
            <a:chOff x="3379" y="1298"/>
            <a:chExt cx="2087" cy="2267"/>
          </a:xfrm>
        </p:grpSpPr>
        <p:grpSp>
          <p:nvGrpSpPr>
            <p:cNvPr id="662549" name="Group 21"/>
            <p:cNvGrpSpPr>
              <a:grpSpLocks/>
            </p:cNvGrpSpPr>
            <p:nvPr/>
          </p:nvGrpSpPr>
          <p:grpSpPr bwMode="auto">
            <a:xfrm>
              <a:off x="3379" y="1298"/>
              <a:ext cx="2087" cy="1406"/>
              <a:chOff x="3379" y="1253"/>
              <a:chExt cx="2087" cy="1406"/>
            </a:xfrm>
          </p:grpSpPr>
          <p:grpSp>
            <p:nvGrpSpPr>
              <p:cNvPr id="662550" name="Group 22"/>
              <p:cNvGrpSpPr>
                <a:grpSpLocks/>
              </p:cNvGrpSpPr>
              <p:nvPr/>
            </p:nvGrpSpPr>
            <p:grpSpPr bwMode="auto">
              <a:xfrm>
                <a:off x="4059" y="1253"/>
                <a:ext cx="1407" cy="635"/>
                <a:chOff x="4059" y="1253"/>
                <a:chExt cx="1407" cy="635"/>
              </a:xfrm>
            </p:grpSpPr>
            <p:pic>
              <p:nvPicPr>
                <p:cNvPr id="662551" name="Picture 23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-563" b="64134"/>
                <a:stretch>
                  <a:fillRect/>
                </a:stretch>
              </p:blipFill>
              <p:spPr bwMode="auto">
                <a:xfrm>
                  <a:off x="4241" y="1253"/>
                  <a:ext cx="1225" cy="5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2" name="AutoShape 24"/>
                <p:cNvSpPr>
                  <a:spLocks noChangeArrowheads="1"/>
                </p:cNvSpPr>
                <p:nvPr/>
              </p:nvSpPr>
              <p:spPr bwMode="auto">
                <a:xfrm>
                  <a:off x="4059" y="1298"/>
                  <a:ext cx="182" cy="590"/>
                </a:xfrm>
                <a:prstGeom prst="downArrow">
                  <a:avLst>
                    <a:gd name="adj1" fmla="val 50000"/>
                    <a:gd name="adj2" fmla="val 81044"/>
                  </a:avLst>
                </a:prstGeom>
                <a:solidFill>
                  <a:srgbClr val="FF0000"/>
                </a:solidFill>
                <a:ln w="9525">
                  <a:solidFill>
                    <a:srgbClr val="030305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GB" altLang="en-US" sz="2645">
                    <a:solidFill>
                      <a:srgbClr val="00FF00"/>
                    </a:solidFill>
                  </a:endParaRPr>
                </a:p>
              </p:txBody>
            </p:sp>
          </p:grpSp>
          <p:grpSp>
            <p:nvGrpSpPr>
              <p:cNvPr id="662553" name="Group 25"/>
              <p:cNvGrpSpPr>
                <a:grpSpLocks/>
              </p:cNvGrpSpPr>
              <p:nvPr/>
            </p:nvGrpSpPr>
            <p:grpSpPr bwMode="auto">
              <a:xfrm>
                <a:off x="3379" y="1978"/>
                <a:ext cx="1633" cy="681"/>
                <a:chOff x="3379" y="1978"/>
                <a:chExt cx="1633" cy="681"/>
              </a:xfrm>
            </p:grpSpPr>
            <p:sp>
              <p:nvSpPr>
                <p:cNvPr id="662554" name="Oval 26"/>
                <p:cNvSpPr>
                  <a:spLocks noChangeArrowheads="1"/>
                </p:cNvSpPr>
                <p:nvPr/>
              </p:nvSpPr>
              <p:spPr bwMode="auto">
                <a:xfrm>
                  <a:off x="3379" y="1978"/>
                  <a:ext cx="1542" cy="681"/>
                </a:xfrm>
                <a:prstGeom prst="ellipse">
                  <a:avLst/>
                </a:prstGeom>
                <a:noFill/>
                <a:ln w="38100">
                  <a:solidFill>
                    <a:srgbClr val="03030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83"/>
                </a:p>
              </p:txBody>
            </p:sp>
            <p:pic>
              <p:nvPicPr>
                <p:cNvPr id="662555" name="Picture 27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22794" b="66534"/>
                <a:stretch>
                  <a:fillRect/>
                </a:stretch>
              </p:blipFill>
              <p:spPr bwMode="auto">
                <a:xfrm>
                  <a:off x="4014" y="2160"/>
                  <a:ext cx="272" cy="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424" y="2115"/>
                  <a:ext cx="1588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altLang="en-US" sz="2204">
                      <a:solidFill>
                        <a:srgbClr val="FF0000"/>
                      </a:solidFill>
                    </a:rPr>
                    <a:t>Profile perturbation            </a:t>
                  </a:r>
                </a:p>
              </p:txBody>
            </p:sp>
          </p:grpSp>
        </p:grpSp>
        <p:pic>
          <p:nvPicPr>
            <p:cNvPr id="662557" name="Picture 29" descr="esquema3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82" t="82094" r="17720"/>
            <a:stretch>
              <a:fillRect/>
            </a:stretch>
          </p:blipFill>
          <p:spPr bwMode="auto">
            <a:xfrm>
              <a:off x="3833" y="2886"/>
              <a:ext cx="771" cy="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6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578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4581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2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        </a:t>
              </a:r>
              <a:r>
                <a:rPr lang="en-GB" altLang="en-US" sz="2204" dirty="0" smtClean="0">
                  <a:solidFill>
                    <a:srgbClr val="0066CC"/>
                  </a:solidFill>
                </a:rPr>
                <a:t>   </a:t>
              </a:r>
              <a:r>
                <a:rPr lang="en-GB" altLang="en-US" sz="2204" b="1" dirty="0" smtClean="0">
                  <a:solidFill>
                    <a:srgbClr val="0066CC"/>
                  </a:solidFill>
                </a:rPr>
                <a:t>T</a:t>
              </a:r>
              <a:endParaRPr lang="en-GB" altLang="en-US" sz="2204" b="1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64583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4584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5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4586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4587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4588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4589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4590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4591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4592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4593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4594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95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 b="1">
                  <a:solidFill>
                    <a:srgbClr val="FF0000"/>
                  </a:solidFill>
                </a:rPr>
                <a:t>T</a:t>
              </a:r>
            </a:p>
          </p:txBody>
        </p:sp>
      </p:grpSp>
      <p:pic>
        <p:nvPicPr>
          <p:cNvPr id="664596" name="Picture 20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-563" b="64134"/>
          <a:stretch>
            <a:fillRect/>
          </a:stretch>
        </p:blipFill>
        <p:spPr bwMode="auto">
          <a:xfrm>
            <a:off x="7727348" y="2270449"/>
            <a:ext cx="2142757" cy="9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7" name="AutoShape 21"/>
          <p:cNvSpPr>
            <a:spLocks noChangeArrowheads="1"/>
          </p:cNvSpPr>
          <p:nvPr/>
        </p:nvSpPr>
        <p:spPr bwMode="auto">
          <a:xfrm rot="10800000">
            <a:off x="7408996" y="2349163"/>
            <a:ext cx="318353" cy="1032022"/>
          </a:xfrm>
          <a:prstGeom prst="downArrow">
            <a:avLst>
              <a:gd name="adj1" fmla="val 50000"/>
              <a:gd name="adj2" fmla="val 81044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pic>
        <p:nvPicPr>
          <p:cNvPr id="664598" name="Picture 2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22794" b="66534"/>
          <a:stretch>
            <a:fillRect/>
          </a:stretch>
        </p:blipFill>
        <p:spPr bwMode="auto">
          <a:xfrm>
            <a:off x="6695326" y="4016140"/>
            <a:ext cx="475780" cy="7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9" name="Text Box 23"/>
          <p:cNvSpPr txBox="1">
            <a:spLocks noChangeArrowheads="1"/>
          </p:cNvSpPr>
          <p:nvPr/>
        </p:nvSpPr>
        <p:spPr bwMode="auto">
          <a:xfrm>
            <a:off x="6219546" y="3699537"/>
            <a:ext cx="2777713" cy="104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</a:t>
            </a:r>
            <a:r>
              <a:rPr lang="en-GB" altLang="en-US" sz="2204" dirty="0" err="1">
                <a:solidFill>
                  <a:srgbClr val="FF0000"/>
                </a:solidFill>
              </a:rPr>
              <a:t>Prof.</a:t>
            </a:r>
            <a:r>
              <a:rPr lang="en-GB" altLang="en-US" sz="2204" dirty="0">
                <a:solidFill>
                  <a:srgbClr val="FF0000"/>
                </a:solidFill>
              </a:rPr>
              <a:t> perturb. </a:t>
            </a:r>
          </a:p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     </a:t>
            </a:r>
            <a:r>
              <a:rPr lang="en-GB" altLang="en-US" sz="2204" dirty="0" smtClean="0">
                <a:solidFill>
                  <a:srgbClr val="FF0000"/>
                </a:solidFill>
              </a:rPr>
              <a:t>   =  </a:t>
            </a:r>
            <a:r>
              <a:rPr lang="en-GB" altLang="en-US" sz="2204" b="1" dirty="0" err="1" smtClean="0">
                <a:solidFill>
                  <a:srgbClr val="0066CC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66CC"/>
                </a:solidFill>
              </a:rPr>
              <a:t>syn</a:t>
            </a:r>
            <a:r>
              <a:rPr lang="en-GB" altLang="en-US" sz="2645" b="1" dirty="0" err="1" smtClean="0">
                <a:solidFill>
                  <a:srgbClr val="0066CC"/>
                </a:solidFill>
              </a:rPr>
              <a:t>-</a:t>
            </a:r>
            <a:r>
              <a:rPr lang="en-GB" altLang="en-US" sz="2204" b="1" dirty="0" err="1" smtClean="0">
                <a:solidFill>
                  <a:srgbClr val="00FF00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FF00"/>
                </a:solidFill>
              </a:rPr>
              <a:t>obs</a:t>
            </a:r>
            <a:endParaRPr lang="en-GB" altLang="en-US" sz="2645" b="1" dirty="0">
              <a:solidFill>
                <a:srgbClr val="0066CC"/>
              </a:solidFill>
            </a:endParaRPr>
          </a:p>
        </p:txBody>
      </p:sp>
      <p:sp>
        <p:nvSpPr>
          <p:cNvPr id="664600" name="AutoShape 24"/>
          <p:cNvSpPr>
            <a:spLocks noChangeArrowheads="1"/>
          </p:cNvSpPr>
          <p:nvPr/>
        </p:nvSpPr>
        <p:spPr bwMode="auto">
          <a:xfrm rot="5400000">
            <a:off x="5226881" y="842236"/>
            <a:ext cx="318353" cy="1348625"/>
          </a:xfrm>
          <a:prstGeom prst="downArrow">
            <a:avLst>
              <a:gd name="adj1" fmla="val 50000"/>
              <a:gd name="adj2" fmla="val 105907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1" name="AutoShape 25"/>
          <p:cNvSpPr>
            <a:spLocks noChangeArrowheads="1"/>
          </p:cNvSpPr>
          <p:nvPr/>
        </p:nvSpPr>
        <p:spPr bwMode="auto">
          <a:xfrm rot="16200000">
            <a:off x="5345825" y="3619949"/>
            <a:ext cx="318353" cy="1110735"/>
          </a:xfrm>
          <a:prstGeom prst="downArrow">
            <a:avLst>
              <a:gd name="adj1" fmla="val 50000"/>
              <a:gd name="adj2" fmla="val 87225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2" name="Oval 26"/>
          <p:cNvSpPr>
            <a:spLocks noChangeArrowheads="1"/>
          </p:cNvSpPr>
          <p:nvPr/>
        </p:nvSpPr>
        <p:spPr bwMode="auto">
          <a:xfrm>
            <a:off x="6108700" y="3614812"/>
            <a:ext cx="2777712" cy="1306438"/>
          </a:xfrm>
          <a:prstGeom prst="ellipse">
            <a:avLst/>
          </a:prstGeom>
          <a:noFill/>
          <a:ln w="38100">
            <a:solidFill>
              <a:srgbClr val="0303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32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1785" y="1368908"/>
            <a:ext cx="485711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sz="2250" spc="10" dirty="0">
                <a:cs typeface="Arial"/>
              </a:rPr>
              <a:t>Inversion </a:t>
            </a:r>
            <a:r>
              <a:rPr sz="2250" spc="5" dirty="0">
                <a:cs typeface="Arial"/>
              </a:rPr>
              <a:t>driven </a:t>
            </a:r>
            <a:r>
              <a:rPr sz="2250" spc="10" dirty="0">
                <a:cs typeface="Arial"/>
              </a:rPr>
              <a:t>by</a:t>
            </a:r>
            <a:r>
              <a:rPr sz="2250" spc="-20" dirty="0">
                <a:cs typeface="Arial"/>
              </a:rPr>
              <a:t> </a:t>
            </a:r>
            <a:r>
              <a:rPr sz="2250" spc="10" dirty="0">
                <a:latin typeface="Symbol"/>
                <a:cs typeface="Symbol"/>
              </a:rPr>
              <a:t></a:t>
            </a:r>
            <a:r>
              <a:rPr sz="2250" spc="15" baseline="25925" dirty="0">
                <a:cs typeface="Arial"/>
              </a:rPr>
              <a:t>2</a:t>
            </a:r>
            <a:r>
              <a:rPr sz="2250" spc="10" dirty="0">
                <a:cs typeface="Arial"/>
              </a:rPr>
              <a:t>-minimization</a:t>
            </a:r>
            <a:endParaRPr sz="225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18" y="3029036"/>
            <a:ext cx="759398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lang="es-ES" sz="2250" spc="5" dirty="0" err="1" smtClean="0">
                <a:cs typeface="Arial"/>
              </a:rPr>
              <a:t>Minimization</a:t>
            </a:r>
            <a:r>
              <a:rPr lang="es-ES" sz="2250" spc="5" dirty="0" smtClean="0">
                <a:cs typeface="Arial"/>
              </a:rPr>
              <a:t>: 2nd </a:t>
            </a:r>
            <a:r>
              <a:rPr lang="es-ES" sz="2250" spc="5" dirty="0" err="1" smtClean="0">
                <a:cs typeface="Arial"/>
              </a:rPr>
              <a:t>order</a:t>
            </a:r>
            <a:r>
              <a:rPr lang="es-ES" sz="2250" spc="5" dirty="0" smtClean="0">
                <a:cs typeface="Arial"/>
              </a:rPr>
              <a:t> </a:t>
            </a:r>
            <a:r>
              <a:rPr sz="2250" spc="5" dirty="0" err="1" smtClean="0">
                <a:cs typeface="Arial"/>
              </a:rPr>
              <a:t>Levenberg</a:t>
            </a:r>
            <a:r>
              <a:rPr sz="2250" spc="5" dirty="0" smtClean="0">
                <a:cs typeface="Arial"/>
              </a:rPr>
              <a:t>-Marquardt</a:t>
            </a:r>
            <a:r>
              <a:rPr sz="2250" spc="60" dirty="0" smtClean="0">
                <a:cs typeface="Arial"/>
              </a:rPr>
              <a:t> </a:t>
            </a:r>
            <a:r>
              <a:rPr sz="2250" spc="5" dirty="0">
                <a:cs typeface="Arial"/>
              </a:rPr>
              <a:t>algorithm</a:t>
            </a:r>
            <a:endParaRPr sz="2250" dirty="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785" y="3485103"/>
            <a:ext cx="75177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367030" algn="l"/>
                <a:tab pos="367665" algn="l"/>
              </a:tabLst>
            </a:pPr>
            <a:endParaRPr sz="185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996633"/>
              </a:buClr>
              <a:buFont typeface="Arial"/>
              <a:buChar char="–"/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7318" y="1825699"/>
            <a:ext cx="99695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75" dirty="0" smtClean="0">
                <a:latin typeface="Lucida Sans Unicode"/>
                <a:cs typeface="Lucida Sans Unicode"/>
              </a:rPr>
              <a:t> </a:t>
            </a:r>
            <a:endParaRPr sz="2500" dirty="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1835941"/>
            <a:ext cx="7067550" cy="1180309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3397250"/>
            <a:ext cx="4286250" cy="781516"/>
          </a:xfrm>
          <a:prstGeom prst="rect">
            <a:avLst/>
          </a:prstGeom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3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0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939494"/>
              </p:ext>
            </p:extLst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1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15142" y="498977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r>
              <a:rPr lang="es-ES" sz="2000" dirty="0" smtClean="0"/>
              <a:t>(</a:t>
            </a:r>
            <a:r>
              <a:rPr lang="es-ES" sz="2000" dirty="0" err="1" smtClean="0"/>
              <a:t>number</a:t>
            </a:r>
            <a:r>
              <a:rPr lang="es-ES" sz="2000" dirty="0" smtClean="0"/>
              <a:t> of mean free </a:t>
            </a:r>
            <a:r>
              <a:rPr lang="es-ES" sz="2000" dirty="0" err="1" smtClean="0"/>
              <a:t>path</a:t>
            </a:r>
            <a:r>
              <a:rPr lang="es-ES" sz="2000" dirty="0" smtClean="0"/>
              <a:t> at </a:t>
            </a:r>
            <a:r>
              <a:rPr lang="es-ES" sz="2000" dirty="0" smtClean="0">
                <a:latin typeface="Symbol" panose="05050102010706020507" pitchFamily="18" charset="2"/>
              </a:rPr>
              <a:t>n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number</a:t>
            </a:r>
            <a:r>
              <a:rPr lang="es-ES" sz="2000" dirty="0"/>
              <a:t> of mean free </a:t>
            </a:r>
            <a:r>
              <a:rPr lang="es-ES" sz="2000" dirty="0" err="1"/>
              <a:t>path</a:t>
            </a:r>
            <a:r>
              <a:rPr lang="es-ES" sz="2000" dirty="0"/>
              <a:t> at </a:t>
            </a:r>
            <a:r>
              <a:rPr lang="es-ES" sz="2000" dirty="0" smtClean="0"/>
              <a:t>continuum)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349745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2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078380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3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64028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4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154" name="Group 18"/>
          <p:cNvGrpSpPr>
            <a:grpSpLocks/>
          </p:cNvGrpSpPr>
          <p:nvPr/>
        </p:nvGrpSpPr>
        <p:grpSpPr bwMode="auto">
          <a:xfrm>
            <a:off x="683772" y="1178994"/>
            <a:ext cx="9266382" cy="2161117"/>
            <a:chOff x="288" y="576"/>
            <a:chExt cx="4800" cy="960"/>
          </a:xfrm>
        </p:grpSpPr>
        <p:pic>
          <p:nvPicPr>
            <p:cNvPr id="475142" name="Picture 6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21852" r="12752" b="59145"/>
            <a:stretch>
              <a:fillRect/>
            </a:stretch>
          </p:blipFill>
          <p:spPr bwMode="auto">
            <a:xfrm>
              <a:off x="288" y="576"/>
              <a:ext cx="2688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6" name="Text Box 10"/>
            <p:cNvSpPr txBox="1">
              <a:spLocks noChangeArrowheads="1"/>
            </p:cNvSpPr>
            <p:nvPr/>
          </p:nvSpPr>
          <p:spPr bwMode="auto">
            <a:xfrm>
              <a:off x="3264" y="960"/>
              <a:ext cx="182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altLang="en-US" sz="2204" dirty="0"/>
                <a:t>Least squares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12800" y="4997451"/>
            <a:ext cx="7924799" cy="1828799"/>
            <a:chOff x="812800" y="4997451"/>
            <a:chExt cx="7924799" cy="1828799"/>
          </a:xfrm>
        </p:grpSpPr>
        <p:pic>
          <p:nvPicPr>
            <p:cNvPr id="475149" name="Picture 13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74109" r="12752" b="18289"/>
            <a:stretch>
              <a:fillRect/>
            </a:stretch>
          </p:blipFill>
          <p:spPr bwMode="auto">
            <a:xfrm>
              <a:off x="812800" y="5149850"/>
              <a:ext cx="7924799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55" name="Oval 19"/>
            <p:cNvSpPr>
              <a:spLocks noChangeArrowheads="1"/>
            </p:cNvSpPr>
            <p:nvPr/>
          </p:nvSpPr>
          <p:spPr bwMode="auto">
            <a:xfrm>
              <a:off x="2374901" y="4997451"/>
              <a:ext cx="4724400" cy="1828799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908300" y="3321050"/>
            <a:ext cx="3276600" cy="922311"/>
            <a:chOff x="2908300" y="3321050"/>
            <a:chExt cx="3276600" cy="922311"/>
          </a:xfrm>
        </p:grpSpPr>
        <p:pic>
          <p:nvPicPr>
            <p:cNvPr id="13" name="Picture 13" descr="ecuaciones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77" t="75534" r="33713" b="18764"/>
            <a:stretch/>
          </p:blipFill>
          <p:spPr bwMode="auto">
            <a:xfrm>
              <a:off x="2908300" y="3328961"/>
              <a:ext cx="13716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4279900" y="3321050"/>
              <a:ext cx="1905000" cy="914400"/>
              <a:chOff x="4279900" y="3321050"/>
              <a:chExt cx="1905000" cy="914400"/>
            </a:xfrm>
          </p:grpSpPr>
          <p:pic>
            <p:nvPicPr>
              <p:cNvPr id="11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17" t="75534" r="60456" b="18764"/>
              <a:stretch/>
            </p:blipFill>
            <p:spPr bwMode="auto">
              <a:xfrm>
                <a:off x="5422900" y="3321050"/>
                <a:ext cx="7620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1" t="76507" r="52301" b="19216"/>
              <a:stretch/>
            </p:blipFill>
            <p:spPr bwMode="auto">
              <a:xfrm>
                <a:off x="5041900" y="3473450"/>
                <a:ext cx="550127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CuadroTexto 4"/>
              <p:cNvSpPr txBox="1"/>
              <p:nvPr/>
            </p:nvSpPr>
            <p:spPr>
              <a:xfrm>
                <a:off x="4279900" y="3416311"/>
                <a:ext cx="7699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4000" dirty="0" smtClean="0"/>
                  <a:t>= -</a:t>
                </a:r>
                <a:endParaRPr lang="en-US" sz="4000" dirty="0"/>
              </a:p>
            </p:txBody>
          </p:sp>
        </p:grpSp>
      </p:grpSp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578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94" name="Picture 10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08482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198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477200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477201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  <p:pic>
        <p:nvPicPr>
          <p:cNvPr id="477203" name="Picture 19" descr="no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4" y="2936891"/>
            <a:ext cx="6711642" cy="4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3706318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0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45" name="Text Box 13"/>
          <p:cNvSpPr txBox="1">
            <a:spLocks noChangeArrowheads="1"/>
          </p:cNvSpPr>
          <p:nvPr/>
        </p:nvSpPr>
        <p:spPr bwMode="auto">
          <a:xfrm>
            <a:off x="855242" y="3987759"/>
            <a:ext cx="8983839" cy="89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99CC"/>
                </a:solidFill>
              </a:rPr>
              <a:t>A </a:t>
            </a:r>
            <a:r>
              <a:rPr lang="en-GB" altLang="en-US" sz="3085" i="1" dirty="0">
                <a:solidFill>
                  <a:srgbClr val="FF99CC"/>
                </a:solidFill>
              </a:rPr>
              <a:t>=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i="1" baseline="70000" dirty="0">
                <a:solidFill>
                  <a:srgbClr val="66FF66"/>
                </a:solidFill>
              </a:rPr>
              <a:t>T</a:t>
            </a:r>
            <a:r>
              <a:rPr lang="en-GB" altLang="en-US" sz="2204" baseline="70000" dirty="0">
                <a:solidFill>
                  <a:srgbClr val="66FF66"/>
                </a:solidFill>
              </a:rPr>
              <a:t>   </a:t>
            </a:r>
            <a:r>
              <a:rPr lang="en-GB" altLang="en-US" sz="2204" dirty="0"/>
              <a:t>with 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2204" dirty="0"/>
              <a:t>&amp;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dirty="0"/>
              <a:t> </a:t>
            </a:r>
            <a:r>
              <a:rPr lang="en-GB" altLang="en-US" sz="2204" dirty="0" err="1"/>
              <a:t>ortonormal</a:t>
            </a:r>
            <a:r>
              <a:rPr lang="en-GB" altLang="en-US" sz="2204" dirty="0"/>
              <a:t> matrix                                    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GB" altLang="en-US" sz="2204" dirty="0"/>
              <a:t>                                   y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2204" dirty="0"/>
              <a:t>=diagonal(</a:t>
            </a:r>
            <a:r>
              <a:rPr lang="en-GB" altLang="en-US" sz="1983" i="1" dirty="0" err="1">
                <a:solidFill>
                  <a:srgbClr val="9966FF"/>
                </a:solidFill>
              </a:rPr>
              <a:t>W</a:t>
            </a:r>
            <a:r>
              <a:rPr lang="en-GB" altLang="en-US" sz="1983" i="1" baseline="-15000" dirty="0" err="1">
                <a:solidFill>
                  <a:srgbClr val="9966FF"/>
                </a:solidFill>
              </a:rPr>
              <a:t>j</a:t>
            </a:r>
            <a:r>
              <a:rPr lang="en-GB" altLang="en-US" sz="1983" i="1" baseline="-15000" dirty="0">
                <a:solidFill>
                  <a:srgbClr val="9966FF"/>
                </a:solidFill>
              </a:rPr>
              <a:t> j </a:t>
            </a:r>
            <a:r>
              <a:rPr lang="en-GB" altLang="en-US" sz="2204" dirty="0"/>
              <a:t>)</a:t>
            </a:r>
          </a:p>
        </p:txBody>
      </p:sp>
      <p:sp>
        <p:nvSpPr>
          <p:cNvPr id="479246" name="Text Box 14"/>
          <p:cNvSpPr txBox="1">
            <a:spLocks noChangeArrowheads="1"/>
          </p:cNvSpPr>
          <p:nvPr/>
        </p:nvSpPr>
        <p:spPr bwMode="auto">
          <a:xfrm>
            <a:off x="812800" y="5522193"/>
            <a:ext cx="8983839" cy="127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>
                <a:solidFill>
                  <a:srgbClr val="FF99CC"/>
                </a:solidFill>
              </a:rPr>
              <a:t>A</a:t>
            </a:r>
            <a:r>
              <a:rPr lang="es-ES_tradnl" altLang="en-US" sz="2204" i="1" baseline="70000">
                <a:solidFill>
                  <a:srgbClr val="FF99CC"/>
                </a:solidFill>
              </a:rPr>
              <a:t>-1</a:t>
            </a:r>
            <a:r>
              <a:rPr lang="es-ES_tradnl" altLang="en-US" sz="3085" i="1">
                <a:solidFill>
                  <a:srgbClr val="FF99CC"/>
                </a:solidFill>
              </a:rPr>
              <a:t>= </a:t>
            </a:r>
            <a:r>
              <a:rPr lang="es-ES_tradnl" altLang="en-US" sz="3085" i="1">
                <a:solidFill>
                  <a:srgbClr val="66FF66"/>
                </a:solidFill>
              </a:rPr>
              <a:t>V</a:t>
            </a:r>
            <a:r>
              <a:rPr lang="es-ES_tradnl" altLang="en-US" sz="2204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66FF66"/>
                </a:solidFill>
              </a:rPr>
              <a:t>U </a:t>
            </a:r>
            <a:r>
              <a:rPr lang="es-ES_tradnl" altLang="en-US" sz="2204" i="1" baseline="70000">
                <a:solidFill>
                  <a:srgbClr val="66FF66"/>
                </a:solidFill>
              </a:rPr>
              <a:t>T</a:t>
            </a:r>
            <a:r>
              <a:rPr lang="es-ES_tradnl" altLang="en-US" sz="3085" i="1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with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=diagonal(</a:t>
            </a:r>
            <a:r>
              <a:rPr lang="es-ES_tradnl" altLang="en-US" sz="1983">
                <a:solidFill>
                  <a:srgbClr val="9966FF"/>
                </a:solidFill>
              </a:rPr>
              <a:t>1</a:t>
            </a:r>
            <a:r>
              <a:rPr lang="es-ES_tradnl" altLang="en-US" sz="1983" i="1">
                <a:solidFill>
                  <a:srgbClr val="9966FF"/>
                </a:solidFill>
              </a:rPr>
              <a:t>/W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2204"/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/>
              <a:t>                           but doing </a:t>
            </a:r>
            <a:r>
              <a:rPr lang="es-ES_tradnl" altLang="en-US" sz="2645">
                <a:solidFill>
                  <a:srgbClr val="9966FF"/>
                </a:solidFill>
              </a:rPr>
              <a:t>(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645">
                <a:solidFill>
                  <a:srgbClr val="9966FF"/>
                </a:solidFill>
              </a:rPr>
              <a:t>)</a:t>
            </a:r>
            <a:r>
              <a:rPr lang="es-ES_tradnl" altLang="en-US" sz="2204" i="1" baseline="-15000">
                <a:solidFill>
                  <a:srgbClr val="9966FF"/>
                </a:solidFill>
              </a:rPr>
              <a:t>j j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 </a:t>
            </a:r>
            <a:r>
              <a:rPr lang="es-ES_tradnl" altLang="en-US" sz="2204">
                <a:solidFill>
                  <a:srgbClr val="9966FF"/>
                </a:solidFill>
              </a:rPr>
              <a:t>=0</a:t>
            </a:r>
            <a:r>
              <a:rPr lang="es-ES_tradnl" altLang="en-US" sz="2204"/>
              <a:t>    si  </a:t>
            </a:r>
            <a:r>
              <a:rPr lang="es-ES_tradnl" altLang="en-US" sz="1983" i="1">
                <a:solidFill>
                  <a:srgbClr val="9966FF"/>
                </a:solidFill>
              </a:rPr>
              <a:t>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1983">
                <a:solidFill>
                  <a:srgbClr val="9966FF"/>
                </a:solidFill>
                <a:sym typeface="Symbol" panose="05050102010706020507" pitchFamily="18" charset="2"/>
              </a:rPr>
              <a:t> 0</a:t>
            </a:r>
            <a:endParaRPr lang="es-ES_tradnl" altLang="en-US" sz="1983" i="1" baseline="-15000">
              <a:solidFill>
                <a:srgbClr val="9966FF"/>
              </a:solidFill>
            </a:endParaRPr>
          </a:p>
        </p:txBody>
      </p:sp>
      <p:pic>
        <p:nvPicPr>
          <p:cNvPr id="479249" name="Picture 17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15391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9252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479242" name="Text Box 10"/>
          <p:cNvSpPr txBox="1">
            <a:spLocks noChangeArrowheads="1"/>
          </p:cNvSpPr>
          <p:nvPr/>
        </p:nvSpPr>
        <p:spPr bwMode="auto">
          <a:xfrm>
            <a:off x="712611" y="2888513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n-GB" altLang="en-US" sz="2204" dirty="0"/>
              <a:t>Singularities elimination through SVD (Singular Value Decomposition)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</p:spTree>
    <p:extLst>
      <p:ext uri="{BB962C8B-B14F-4D97-AF65-F5344CB8AC3E}">
        <p14:creationId xmlns:p14="http://schemas.microsoft.com/office/powerpoint/2010/main" val="461278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5" grpId="0" autoUpdateAnimBg="0"/>
      <p:bldP spid="479246" grpId="0" autoUpdateAnimBg="0"/>
      <p:bldP spid="18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4" name="Picture 2" descr="t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497" r="20805" b="10095"/>
          <a:stretch>
            <a:fillRect/>
          </a:stretch>
        </p:blipFill>
        <p:spPr bwMode="auto">
          <a:xfrm>
            <a:off x="1003462" y="953309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7716" name="Text Box 4"/>
          <p:cNvSpPr txBox="1">
            <a:spLocks noChangeArrowheads="1"/>
          </p:cNvSpPr>
          <p:nvPr/>
        </p:nvSpPr>
        <p:spPr bwMode="auto">
          <a:xfrm>
            <a:off x="5743766" y="2111273"/>
            <a:ext cx="1903119" cy="397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The “real” SUN</a:t>
            </a:r>
          </a:p>
        </p:txBody>
      </p:sp>
      <p:sp>
        <p:nvSpPr>
          <p:cNvPr id="627717" name="Text Box 5"/>
          <p:cNvSpPr txBox="1">
            <a:spLocks noChangeArrowheads="1"/>
          </p:cNvSpPr>
          <p:nvPr/>
        </p:nvSpPr>
        <p:spPr bwMode="auto">
          <a:xfrm>
            <a:off x="5743767" y="5628893"/>
            <a:ext cx="2618537" cy="702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Synthetic “observations”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39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763" name="Picture 3" descr="t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20805" b="10689"/>
          <a:stretch>
            <a:fillRect/>
          </a:stretch>
        </p:blipFill>
        <p:spPr bwMode="auto">
          <a:xfrm>
            <a:off x="825045" y="923572"/>
            <a:ext cx="4484923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9764" name="Text Box 4"/>
          <p:cNvSpPr txBox="1">
            <a:spLocks noChangeArrowheads="1"/>
          </p:cNvSpPr>
          <p:nvPr/>
        </p:nvSpPr>
        <p:spPr bwMode="auto">
          <a:xfrm>
            <a:off x="5743767" y="2111273"/>
            <a:ext cx="2142757" cy="3974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>
                <a:solidFill>
                  <a:srgbClr val="FFFF00"/>
                </a:solidFill>
              </a:rPr>
              <a:t>Initial guess model</a:t>
            </a:r>
          </a:p>
        </p:txBody>
      </p:sp>
      <p:pic>
        <p:nvPicPr>
          <p:cNvPr id="629765" name="Picture 5" descr="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0903" r="20805" b="10689"/>
          <a:stretch>
            <a:fillRect/>
          </a:stretch>
        </p:blipFill>
        <p:spPr bwMode="auto">
          <a:xfrm>
            <a:off x="5267987" y="921823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893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1" name="Picture 3" descr="t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903" r="19463" b="10689"/>
          <a:stretch>
            <a:fillRect/>
          </a:stretch>
        </p:blipFill>
        <p:spPr bwMode="auto">
          <a:xfrm>
            <a:off x="744583" y="843109"/>
            <a:ext cx="4605616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1812" name="Picture 4" descr="t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19463" b="10689"/>
          <a:stretch>
            <a:fillRect/>
          </a:stretch>
        </p:blipFill>
        <p:spPr bwMode="auto">
          <a:xfrm>
            <a:off x="5449903" y="921823"/>
            <a:ext cx="457762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255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9508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782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718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000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524230"/>
              </p:ext>
            </p:extLst>
          </p:nvPr>
        </p:nvGraphicFramePr>
        <p:xfrm>
          <a:off x="2222501" y="3833450"/>
          <a:ext cx="2438400" cy="101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" name="Ecuación" r:id="rId4" imgW="1041120" imgH="431640" progId="Equation.3">
                  <p:embed/>
                </p:oleObj>
              </mc:Choice>
              <mc:Fallback>
                <p:oleObj name="Ecuación" r:id="rId4" imgW="1041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1" y="3833450"/>
                        <a:ext cx="2438400" cy="101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" name="Ecuación" r:id="rId6" imgW="1015920" imgH="393480" progId="Equation.3">
                  <p:embed/>
                </p:oleObj>
              </mc:Choice>
              <mc:Fallback>
                <p:oleObj name="Ecuación" r:id="rId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2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459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33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7880781" cy="75565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8" name="CuadroTexto 7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2,1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4,2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6,3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10" name="Conector recto 9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Conector recto 3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7853880" cy="75565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6" name="CuadroTexto 5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7,5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9,7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Automatic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8" name="Conector recto 7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484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1220362" y="1159714"/>
            <a:ext cx="7936337" cy="3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 smtClean="0"/>
              <a:t>Some </a:t>
            </a:r>
            <a:r>
              <a:rPr lang="en-GB" altLang="en-US" sz="1983" dirty="0"/>
              <a:t>Reviews: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Socas</a:t>
            </a:r>
            <a:r>
              <a:rPr lang="en-GB" altLang="en-US" sz="1983" dirty="0"/>
              <a:t> Navarro (2001)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 236, 487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del Toro </a:t>
            </a:r>
            <a:r>
              <a:rPr lang="en-GB" altLang="en-US" sz="1983" dirty="0" err="1"/>
              <a:t>Iniesta</a:t>
            </a:r>
            <a:r>
              <a:rPr lang="en-GB" altLang="en-US" sz="1983" dirty="0"/>
              <a:t> (2003) </a:t>
            </a:r>
            <a:r>
              <a:rPr lang="en-GB" altLang="en-US" sz="1983" dirty="0" err="1">
                <a:solidFill>
                  <a:srgbClr val="000000"/>
                </a:solidFill>
              </a:rPr>
              <a:t>Astronomische</a:t>
            </a: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 err="1">
                <a:solidFill>
                  <a:srgbClr val="000000"/>
                </a:solidFill>
              </a:rPr>
              <a:t>Nachrichten</a:t>
            </a:r>
            <a:r>
              <a:rPr lang="en-GB" altLang="en-US" sz="1983" dirty="0">
                <a:solidFill>
                  <a:srgbClr val="000000"/>
                </a:solidFill>
              </a:rPr>
              <a:t> 324, 383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Bellot</a:t>
            </a:r>
            <a:r>
              <a:rPr lang="en-GB" altLang="en-US" sz="1983" dirty="0"/>
              <a:t> Rubio (2006)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Series, 358, 107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/>
              <a:t>Ruiz Cobo (2007) ‘</a:t>
            </a:r>
            <a:r>
              <a:rPr lang="en-GB" altLang="en-US" sz="1983" dirty="0" smtClean="0">
                <a:solidFill>
                  <a:srgbClr val="000000"/>
                </a:solidFill>
              </a:rPr>
              <a:t>Modern </a:t>
            </a:r>
            <a:r>
              <a:rPr lang="en-GB" altLang="en-US" sz="1983" dirty="0">
                <a:solidFill>
                  <a:srgbClr val="000000"/>
                </a:solidFill>
              </a:rPr>
              <a:t>Solar Facilities’, </a:t>
            </a:r>
            <a:r>
              <a:rPr lang="en-GB" altLang="en-US" sz="1983" dirty="0" err="1">
                <a:solidFill>
                  <a:srgbClr val="000000"/>
                </a:solidFill>
              </a:rPr>
              <a:t>Göttingen</a:t>
            </a:r>
            <a:r>
              <a:rPr lang="en-GB" altLang="en-US" sz="1983" dirty="0"/>
              <a:t> </a:t>
            </a:r>
            <a:endParaRPr lang="en-GB" altLang="en-US" sz="1983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 smtClean="0"/>
              <a:t>Asensio</a:t>
            </a:r>
            <a:r>
              <a:rPr lang="en-GB" altLang="en-US" sz="1983" dirty="0" smtClean="0"/>
              <a:t> Ramos et al (2012) </a:t>
            </a:r>
            <a:r>
              <a:rPr lang="en-GB" altLang="en-US" sz="1983" dirty="0" err="1" smtClean="0"/>
              <a:t>ApJ</a:t>
            </a:r>
            <a:r>
              <a:rPr lang="en-GB" altLang="en-US" sz="1983" dirty="0" smtClean="0"/>
              <a:t> 748, 83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 smtClean="0"/>
              <a:t> del </a:t>
            </a:r>
            <a:r>
              <a:rPr lang="en-GB" altLang="en-US" sz="1983" dirty="0"/>
              <a:t>Toro </a:t>
            </a:r>
            <a:r>
              <a:rPr lang="en-GB" altLang="en-US" sz="1983" dirty="0" err="1" smtClean="0"/>
              <a:t>Iniesta</a:t>
            </a:r>
            <a:r>
              <a:rPr lang="en-GB" altLang="en-US" sz="1983" dirty="0" smtClean="0"/>
              <a:t> &amp; </a:t>
            </a:r>
            <a:r>
              <a:rPr lang="en-GB" altLang="en-US" sz="1983" dirty="0"/>
              <a:t>Ruiz Cobo </a:t>
            </a:r>
            <a:r>
              <a:rPr lang="en-GB" altLang="en-US" sz="1983" dirty="0" smtClean="0"/>
              <a:t>(2016) Livings Reviews in Solar Physics, 13,4 </a:t>
            </a:r>
            <a:endParaRPr lang="en-GB" altLang="en-US" sz="1983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731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" t="7647" r="-1" b="43949"/>
          <a:stretch/>
        </p:blipFill>
        <p:spPr>
          <a:xfrm>
            <a:off x="700025" y="958850"/>
            <a:ext cx="9281249" cy="57912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8" t="94370" r="-1"/>
          <a:stretch/>
        </p:blipFill>
        <p:spPr>
          <a:xfrm>
            <a:off x="57640" y="6902450"/>
            <a:ext cx="9480060" cy="6540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003300" y="248285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03300" y="6064250"/>
            <a:ext cx="48006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03300" y="347345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003300" y="6445250"/>
            <a:ext cx="419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03300" y="6750050"/>
            <a:ext cx="6553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150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" t="56051" r="-1"/>
          <a:stretch/>
        </p:blipFill>
        <p:spPr>
          <a:xfrm>
            <a:off x="335269" y="1035050"/>
            <a:ext cx="10116831" cy="568325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4" name="Conector recto 3"/>
          <p:cNvCxnSpPr/>
          <p:nvPr/>
        </p:nvCxnSpPr>
        <p:spPr>
          <a:xfrm>
            <a:off x="774700" y="3092450"/>
            <a:ext cx="518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28663" y="1797050"/>
            <a:ext cx="6294437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7"/>
          <p:cNvCxnSpPr/>
          <p:nvPr/>
        </p:nvCxnSpPr>
        <p:spPr>
          <a:xfrm>
            <a:off x="774700" y="4159250"/>
            <a:ext cx="4648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74700" y="4540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74700" y="4921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74700" y="5226050"/>
            <a:ext cx="518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74700" y="5607050"/>
            <a:ext cx="41910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418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8" name="Text Box 4"/>
          <p:cNvSpPr txBox="1">
            <a:spLocks noChangeArrowheads="1"/>
          </p:cNvSpPr>
          <p:nvPr/>
        </p:nvSpPr>
        <p:spPr bwMode="auto">
          <a:xfrm>
            <a:off x="698500" y="949811"/>
            <a:ext cx="9204237" cy="436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 </a:t>
            </a:r>
            <a:r>
              <a:rPr lang="en-GB" altLang="en-US" sz="1983" dirty="0">
                <a:latin typeface="+mn-lt"/>
              </a:rPr>
              <a:t>People usually select an inversion method for strange reasons: if the code is available, if it is easier or faster than others, (or was written for my boss), </a:t>
            </a:r>
            <a:r>
              <a:rPr lang="en-GB" altLang="en-US" sz="1983" dirty="0" smtClean="0">
                <a:latin typeface="+mn-lt"/>
              </a:rPr>
              <a:t>etc., </a:t>
            </a:r>
            <a:r>
              <a:rPr lang="en-GB" altLang="en-US" sz="1983" dirty="0">
                <a:latin typeface="+mn-lt"/>
              </a:rPr>
              <a:t>instead of selecting the most convenient for each specific problem. 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+mn-lt"/>
              </a:rPr>
              <a:t>      I </a:t>
            </a:r>
            <a:r>
              <a:rPr lang="en-GB" altLang="en-US" sz="1983" dirty="0" smtClean="0">
                <a:latin typeface="+mn-lt"/>
              </a:rPr>
              <a:t>classify </a:t>
            </a:r>
            <a:r>
              <a:rPr lang="en-GB" altLang="en-US" sz="1983" dirty="0">
                <a:latin typeface="+mn-lt"/>
              </a:rPr>
              <a:t>available</a:t>
            </a:r>
            <a:r>
              <a:rPr lang="en-GB" altLang="en-US" sz="1763" dirty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IT in 3 </a:t>
            </a:r>
            <a:r>
              <a:rPr lang="en-GB" altLang="en-US" sz="1983" dirty="0" smtClean="0">
                <a:latin typeface="+mn-lt"/>
              </a:rPr>
              <a:t>families: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you </a:t>
            </a:r>
            <a:r>
              <a:rPr lang="en-GB" altLang="en-US" sz="1983" u="sng" dirty="0">
                <a:latin typeface="+mn-lt"/>
              </a:rPr>
              <a:t>do not know </a:t>
            </a:r>
            <a:r>
              <a:rPr lang="en-GB" altLang="en-US" sz="1983" dirty="0">
                <a:latin typeface="+mn-lt"/>
              </a:rPr>
              <a:t>the physics controlling the line formation, or you have few wavelength points for each pixel.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u="sng" dirty="0">
                <a:latin typeface="+mn-lt"/>
              </a:rPr>
              <a:t>fast results</a:t>
            </a:r>
            <a:r>
              <a:rPr lang="en-GB" altLang="en-US" sz="1983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your </a:t>
            </a:r>
            <a:r>
              <a:rPr lang="en-GB" altLang="en-US" sz="1983" u="sng" dirty="0">
                <a:latin typeface="+mn-lt"/>
              </a:rPr>
              <a:t>knowledge</a:t>
            </a:r>
            <a:r>
              <a:rPr lang="en-GB" altLang="en-US" sz="1983" dirty="0">
                <a:latin typeface="+mn-lt"/>
              </a:rPr>
              <a:t> of the formation of the lines used </a:t>
            </a:r>
            <a:r>
              <a:rPr lang="en-GB" altLang="en-US" sz="1983" u="sng" dirty="0">
                <a:latin typeface="+mn-lt"/>
              </a:rPr>
              <a:t>is appropriate </a:t>
            </a:r>
            <a:r>
              <a:rPr lang="en-GB" altLang="en-US" sz="1763" dirty="0">
                <a:latin typeface="+mn-lt"/>
              </a:rPr>
              <a:t>(and/or you be plenty of time or you be… a little crazy.)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737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728663" y="788679"/>
            <a:ext cx="9242719" cy="578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645" dirty="0">
                <a:latin typeface="Tahoma" panose="020B0604030504040204" pitchFamily="34" charset="0"/>
              </a:rPr>
              <a:t>ME </a:t>
            </a:r>
            <a:r>
              <a:rPr lang="en-GB" altLang="en-US" sz="2645" dirty="0" smtClean="0">
                <a:latin typeface="Tahoma" panose="020B0604030504040204" pitchFamily="34" charset="0"/>
              </a:rPr>
              <a:t>family</a:t>
            </a: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</a:t>
            </a:r>
            <a:endParaRPr lang="en-GB" altLang="en-US" sz="1763" dirty="0" smtClean="0">
              <a:solidFill>
                <a:srgbClr val="0000FF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 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F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ast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(a typical map takes ~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hr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Simple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use &amp; easy interpretation of results.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Robust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&amp; reliable.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HE, LTE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approximations </a:t>
            </a:r>
            <a:r>
              <a:rPr lang="en-GB" altLang="en-US" sz="1763" u="sng" dirty="0">
                <a:solidFill>
                  <a:srgbClr val="0000FF"/>
                </a:solidFill>
                <a:latin typeface="+mn-lt"/>
              </a:rPr>
              <a:t>are not </a:t>
            </a:r>
            <a:r>
              <a:rPr lang="en-GB" altLang="en-US" sz="1763" u="sng" dirty="0" smtClean="0">
                <a:solidFill>
                  <a:srgbClr val="0000FF"/>
                </a:solidFill>
                <a:latin typeface="+mn-lt"/>
              </a:rPr>
              <a:t>needed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: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nable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to fit asymmetric Stokes profiles.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robust against noise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)</a:t>
            </a: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o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gradients.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(but: </a:t>
            </a:r>
            <a:r>
              <a:rPr lang="en-GB" altLang="en-US" sz="1760" dirty="0" smtClean="0">
                <a:solidFill>
                  <a:srgbClr val="2E8449"/>
                </a:solidFill>
                <a:latin typeface="+mn-lt"/>
              </a:rPr>
              <a:t>even theoreticians understand the results)</a:t>
            </a:r>
            <a:endParaRPr lang="en-GB" altLang="en-US" sz="1760" dirty="0" smtClean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No temperature, pressure &amp; density information.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                             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</a:rPr>
              <a:t>(but</a:t>
            </a:r>
            <a:r>
              <a:rPr lang="en-GB" altLang="en-US" sz="1763" dirty="0">
                <a:solidFill>
                  <a:srgbClr val="2E8449"/>
                </a:solidFill>
              </a:rPr>
              <a:t>: no physics knowledge is required)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he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number of free parameter grows with the number of spectral lines</a:t>
            </a:r>
            <a:r>
              <a:rPr lang="es-ES" altLang="en-US" sz="1763" b="1" u="sng" dirty="0">
                <a:solidFill>
                  <a:srgbClr val="000000"/>
                </a:solidFill>
                <a:latin typeface="+mn-lt"/>
              </a:rPr>
              <a:t>                                                    </a:t>
            </a:r>
          </a:p>
          <a:p>
            <a:pPr algn="r" eaLnBrk="1" hangingPunct="1">
              <a:spcBef>
                <a:spcPct val="50000"/>
              </a:spcBef>
            </a:pP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(</a:t>
            </a:r>
            <a:r>
              <a:rPr lang="es-ES" altLang="en-US" sz="1763" dirty="0" err="1">
                <a:solidFill>
                  <a:srgbClr val="2E8449"/>
                </a:solidFill>
                <a:latin typeface="+mn-lt"/>
              </a:rPr>
              <a:t>but</a:t>
            </a: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: no excuses!)</a:t>
            </a:r>
          </a:p>
          <a:p>
            <a:pPr eaLnBrk="1" hangingPunct="1">
              <a:spcBef>
                <a:spcPct val="50000"/>
              </a:spcBef>
            </a:pPr>
            <a:endParaRPr lang="es-ES" altLang="en-US" sz="1763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303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728663" y="851266"/>
            <a:ext cx="9639786" cy="670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645" dirty="0">
                <a:latin typeface="Tahoma" panose="020B0604030504040204" pitchFamily="34" charset="0"/>
              </a:rPr>
              <a:t> </a:t>
            </a:r>
            <a:r>
              <a:rPr lang="en-GB" altLang="en-US" sz="2645" dirty="0">
                <a:latin typeface="+mn-lt"/>
              </a:rPr>
              <a:t>2. SIR </a:t>
            </a:r>
            <a:r>
              <a:rPr lang="en-GB" altLang="en-US" sz="1763" dirty="0">
                <a:latin typeface="+mn-lt"/>
              </a:rPr>
              <a:t>family</a:t>
            </a:r>
          </a:p>
          <a:p>
            <a:pPr eaLnBrk="1" hangingPunct="1"/>
            <a:endParaRPr lang="en-GB" altLang="en-US" sz="1763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Arbitrarily complex along line of sight (gradients,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multicomponents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Thermodynamic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information.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daptation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to many geometries &amp;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scenarios.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LTE/NLTE, HE, mass conservation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etc.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ncertainties estimation.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Slow (20-30 times slower than ME)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new SIR  version –upcoming soon!!- will nearly reach ME rates)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Difficult use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for simplified problems –like only linear stratifications-- is straightforward)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Unicity                                                  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(but: only if you are ambitious)</a:t>
            </a:r>
          </a:p>
          <a:p>
            <a:pPr eaLnBrk="1" hangingPunct="1"/>
            <a:endParaRPr lang="en-GB" altLang="en-US" sz="1543" b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9900"/>
              </a:solidFill>
              <a:latin typeface="Tahoma" panose="020B0604030504040204" pitchFamily="34" charset="0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381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pSp>
        <p:nvGrpSpPr>
          <p:cNvPr id="2" name="Grupo 1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10" name="Objeto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4996317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44" name="Ecuación" r:id="rId4" imgW="939600" imgH="482400" progId="Equation.3">
                    <p:embed/>
                  </p:oleObj>
                </mc:Choice>
                <mc:Fallback>
                  <p:oleObj name="Ecuación" r:id="rId4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096136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45" name="Ecuación" r:id="rId6" imgW="1041120" imgH="431640" progId="Equation.3">
                    <p:embed/>
                  </p:oleObj>
                </mc:Choice>
                <mc:Fallback>
                  <p:oleObj name="Ecuación" r:id="rId6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6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8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Text Box 3"/>
          <p:cNvSpPr txBox="1">
            <a:spLocks noChangeArrowheads="1"/>
          </p:cNvSpPr>
          <p:nvPr/>
        </p:nvSpPr>
        <p:spPr bwMode="auto">
          <a:xfrm>
            <a:off x="728663" y="1111250"/>
            <a:ext cx="8250928" cy="37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645" dirty="0">
                <a:latin typeface="+mn-lt"/>
              </a:rPr>
              <a:t>3. PCA family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latin typeface="+mn-lt"/>
              </a:rPr>
              <a:t>Look-up-table inversion method, based in PCA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smtClean="0">
                <a:latin typeface="+mn-lt"/>
              </a:rPr>
              <a:t>Since </a:t>
            </a:r>
            <a:r>
              <a:rPr lang="en-GB" altLang="en-US" sz="1763" dirty="0">
                <a:latin typeface="+mn-lt"/>
              </a:rPr>
              <a:t>2004 used in THEMIS for real-time inversions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 - extremely fast (one order of magnitude faster than 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simple use, robust &amp; reliable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Shortcoming: - few free parameter determination (ME)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slightly more inaccurate that ME inversions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8521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1623308"/>
            <a:ext cx="9487606" cy="307777"/>
          </a:xfrm>
        </p:spPr>
        <p:txBody>
          <a:bodyPr/>
          <a:lstStyle/>
          <a:p>
            <a:r>
              <a:rPr lang="en-GB" altLang="en-US" sz="2000" dirty="0">
                <a:latin typeface="+mn-lt"/>
              </a:rPr>
              <a:t>Conclusions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744583" y="1644650"/>
            <a:ext cx="9204237" cy="23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 do not know the physics</a:t>
            </a:r>
            <a:r>
              <a:rPr lang="en-GB" altLang="en-US" sz="1983" dirty="0">
                <a:latin typeface="+mn-lt"/>
              </a:rPr>
              <a:t> controlling the line formation or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few spectral</a:t>
            </a:r>
            <a:r>
              <a:rPr lang="en-GB" altLang="en-US" sz="1983" dirty="0">
                <a:latin typeface="+mn-lt"/>
              </a:rPr>
              <a:t> </a:t>
            </a:r>
            <a:r>
              <a:rPr lang="en-GB" altLang="en-US" sz="1983" dirty="0" smtClean="0">
                <a:latin typeface="+mn-lt"/>
              </a:rPr>
              <a:t>points, and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fast results.</a:t>
            </a:r>
            <a:endParaRPr lang="en-GB" altLang="en-US" sz="1983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extremely fast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results</a:t>
            </a:r>
            <a:r>
              <a:rPr lang="en-GB" altLang="en-US" sz="1983" dirty="0" smtClean="0">
                <a:latin typeface="+mn-lt"/>
              </a:rPr>
              <a:t>.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your knowledge</a:t>
            </a:r>
            <a:r>
              <a:rPr lang="en-GB" altLang="en-US" sz="1983" dirty="0">
                <a:latin typeface="+mn-lt"/>
              </a:rPr>
              <a:t> of the formation of </a:t>
            </a:r>
            <a:r>
              <a:rPr lang="en-GB" altLang="en-US" sz="1983" dirty="0" smtClean="0">
                <a:latin typeface="+mn-lt"/>
              </a:rPr>
              <a:t>the </a:t>
            </a:r>
            <a:r>
              <a:rPr lang="en-GB" altLang="en-US" sz="1983" dirty="0">
                <a:latin typeface="+mn-lt"/>
              </a:rPr>
              <a:t>lines used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is appropriate.</a:t>
            </a:r>
            <a:endParaRPr lang="en-GB" altLang="en-US" sz="1763" dirty="0">
              <a:latin typeface="+mn-lt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152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675" y="1710858"/>
            <a:ext cx="2786632" cy="279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4787" y="1705784"/>
            <a:ext cx="2797175" cy="2800350"/>
          </a:xfrm>
          <a:custGeom>
            <a:avLst/>
            <a:gdLst/>
            <a:ahLst/>
            <a:cxnLst/>
            <a:rect l="l" t="t" r="r" b="b"/>
            <a:pathLst>
              <a:path w="2797175" h="2800350">
                <a:moveTo>
                  <a:pt x="0" y="0"/>
                </a:moveTo>
                <a:lnTo>
                  <a:pt x="2796628" y="0"/>
                </a:lnTo>
                <a:lnTo>
                  <a:pt x="2796628" y="2799913"/>
                </a:lnTo>
                <a:lnTo>
                  <a:pt x="0" y="2799913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1785" y="5223108"/>
            <a:ext cx="359029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6225">
              <a:lnSpc>
                <a:spcPct val="100299"/>
              </a:lnSpc>
              <a:tabLst>
                <a:tab pos="288290" algn="l"/>
              </a:tabLst>
            </a:pPr>
            <a:r>
              <a:rPr sz="1850" dirty="0">
                <a:latin typeface="Arial"/>
                <a:cs typeface="Arial"/>
              </a:rPr>
              <a:t>•	</a:t>
            </a:r>
            <a:r>
              <a:rPr sz="1850" spc="5" dirty="0">
                <a:latin typeface="Arial"/>
                <a:cs typeface="Arial"/>
              </a:rPr>
              <a:t>Fe </a:t>
            </a:r>
            <a:r>
              <a:rPr sz="1850" dirty="0">
                <a:latin typeface="Arial"/>
                <a:cs typeface="Arial"/>
              </a:rPr>
              <a:t>I 630.1 and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630.2</a:t>
            </a:r>
            <a:r>
              <a:rPr sz="1850" spc="-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nm </a:t>
            </a:r>
            <a:r>
              <a:rPr sz="1850" dirty="0">
                <a:latin typeface="Arial"/>
                <a:cs typeface="Arial"/>
              </a:rPr>
              <a:t> profiles degraded </a:t>
            </a:r>
            <a:r>
              <a:rPr sz="1850" spc="5" dirty="0">
                <a:latin typeface="Arial"/>
                <a:cs typeface="Arial"/>
              </a:rPr>
              <a:t>to </a:t>
            </a:r>
            <a:r>
              <a:rPr sz="1850" dirty="0">
                <a:latin typeface="Arial"/>
                <a:cs typeface="Arial"/>
              </a:rPr>
              <a:t>Hinode/SP  </a:t>
            </a:r>
            <a:r>
              <a:rPr sz="1850" spc="5" dirty="0">
                <a:latin typeface="Arial"/>
                <a:cs typeface="Arial"/>
              </a:rPr>
              <a:t>resolution </a:t>
            </a:r>
            <a:r>
              <a:rPr sz="1850" dirty="0">
                <a:latin typeface="Arial"/>
                <a:cs typeface="Arial"/>
              </a:rPr>
              <a:t>and pixel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size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2827" y="4956383"/>
            <a:ext cx="4787882" cy="1819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0560" y="1411782"/>
            <a:ext cx="4613715" cy="3582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6662" y="3762451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6836" y="3983118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3267" y="5324104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9974" y="1727145"/>
            <a:ext cx="1341120" cy="2129790"/>
          </a:xfrm>
          <a:custGeom>
            <a:avLst/>
            <a:gdLst/>
            <a:ahLst/>
            <a:cxnLst/>
            <a:rect l="l" t="t" r="r" b="b"/>
            <a:pathLst>
              <a:path w="1341120" h="2129790">
                <a:moveTo>
                  <a:pt x="0" y="2129511"/>
                </a:moveTo>
                <a:lnTo>
                  <a:pt x="1340803" y="0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9974" y="3935527"/>
            <a:ext cx="1341120" cy="789305"/>
          </a:xfrm>
          <a:custGeom>
            <a:avLst/>
            <a:gdLst/>
            <a:ahLst/>
            <a:cxnLst/>
            <a:rect l="l" t="t" r="r" b="b"/>
            <a:pathLst>
              <a:path w="1341120" h="789304">
                <a:moveTo>
                  <a:pt x="0" y="0"/>
                </a:moveTo>
                <a:lnTo>
                  <a:pt x="1340803" y="788708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81785" y="5223954"/>
            <a:ext cx="3365500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Profiles reasonably </a:t>
            </a:r>
            <a:r>
              <a:rPr sz="1850" dirty="0">
                <a:latin typeface="Arial"/>
                <a:cs typeface="Arial"/>
              </a:rPr>
              <a:t>well</a:t>
            </a:r>
            <a:r>
              <a:rPr sz="1850" spc="-6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fitted</a:t>
            </a:r>
            <a:endParaRPr sz="1850">
              <a:latin typeface="Arial"/>
              <a:cs typeface="Arial"/>
            </a:endParaRPr>
          </a:p>
          <a:p>
            <a:pPr marL="288290" marR="136525" indent="-275590">
              <a:lnSpc>
                <a:spcPct val="99500"/>
              </a:lnSpc>
              <a:spcBef>
                <a:spcPts val="515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ME results </a:t>
            </a:r>
            <a:r>
              <a:rPr sz="1850" dirty="0">
                <a:latin typeface="Arial"/>
                <a:cs typeface="Arial"/>
              </a:rPr>
              <a:t>are </a:t>
            </a:r>
            <a:r>
              <a:rPr sz="1850" spc="5" dirty="0">
                <a:latin typeface="Arial"/>
                <a:cs typeface="Arial"/>
              </a:rPr>
              <a:t>some kind</a:t>
            </a:r>
            <a:r>
              <a:rPr sz="1850" spc="-8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of  </a:t>
            </a:r>
            <a:r>
              <a:rPr sz="1850" spc="5" dirty="0">
                <a:latin typeface="Arial"/>
                <a:cs typeface="Arial"/>
              </a:rPr>
              <a:t>“average” </a:t>
            </a:r>
            <a:r>
              <a:rPr sz="1850" dirty="0">
                <a:latin typeface="Arial"/>
                <a:cs typeface="Arial"/>
              </a:rPr>
              <a:t>of physical  parameters along </a:t>
            </a:r>
            <a:r>
              <a:rPr sz="1850" spc="5" dirty="0">
                <a:latin typeface="Arial"/>
                <a:cs typeface="Arial"/>
              </a:rPr>
              <a:t>the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7701" y="1658277"/>
            <a:ext cx="4732017" cy="2022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06" y="5216624"/>
            <a:ext cx="3418204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26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Atmospheric </a:t>
            </a:r>
            <a:r>
              <a:rPr sz="1850" dirty="0">
                <a:latin typeface="Arial"/>
                <a:cs typeface="Arial"/>
              </a:rPr>
              <a:t>parameters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from  MHD simulation </a:t>
            </a:r>
            <a:r>
              <a:rPr sz="1850" dirty="0">
                <a:latin typeface="Arial"/>
                <a:cs typeface="Arial"/>
              </a:rPr>
              <a:t>at log </a:t>
            </a:r>
            <a:r>
              <a:rPr sz="1850" spc="5" dirty="0">
                <a:latin typeface="Symbol"/>
                <a:cs typeface="Symbol"/>
              </a:rPr>
              <a:t>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"/>
                <a:cs typeface="Arial"/>
              </a:rPr>
              <a:t>=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-2</a:t>
            </a:r>
            <a:endParaRPr sz="18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400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Maps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of inferred </a:t>
            </a: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B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and</a:t>
            </a:r>
            <a:r>
              <a:rPr sz="1850" spc="-6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A2141B"/>
                </a:solidFill>
                <a:latin typeface="Symbol"/>
                <a:cs typeface="Symbol"/>
              </a:rPr>
              <a:t></a:t>
            </a:r>
            <a:endParaRPr sz="1850">
              <a:latin typeface="Symbol"/>
              <a:cs typeface="Symbol"/>
            </a:endParaRPr>
          </a:p>
          <a:p>
            <a:pPr marL="288290">
              <a:lnSpc>
                <a:spcPct val="100000"/>
              </a:lnSpc>
              <a:spcBef>
                <a:spcPts val="20"/>
              </a:spcBef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similar to real</a:t>
            </a:r>
            <a:r>
              <a:rPr sz="1850" spc="-10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ones!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6615" y="6475259"/>
            <a:ext cx="3872229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Orozco Suárez 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al. 2007,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ApJ,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662,</a:t>
            </a:r>
            <a:r>
              <a:rPr sz="1650" spc="-8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L31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(Vögler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et al.</a:t>
            </a:r>
            <a:r>
              <a:rPr sz="1450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8410" y="1392077"/>
            <a:ext cx="200913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Magnetic field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5298" y="1392077"/>
            <a:ext cx="138430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54701" y="3967114"/>
            <a:ext cx="4748441" cy="233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96039" y="3758434"/>
            <a:ext cx="2052955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33542" y="3758434"/>
            <a:ext cx="188848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630" y="3112604"/>
            <a:ext cx="2761983" cy="176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2313" y="1355902"/>
            <a:ext cx="2357791" cy="3838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0841" y="1359192"/>
            <a:ext cx="2357791" cy="3838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94371" y="2804404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0627" y="2804404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43991" y="4961305"/>
            <a:ext cx="2761983" cy="2129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54075" y="1175143"/>
            <a:ext cx="2809633" cy="1756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34275" y="1200606"/>
            <a:ext cx="16074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10" dirty="0">
                <a:latin typeface="Arial"/>
                <a:cs typeface="Arial"/>
              </a:rPr>
              <a:t>Continuum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intensity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8225" y="1182615"/>
            <a:ext cx="214481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Stokes </a:t>
            </a:r>
            <a:r>
              <a:rPr sz="1400" spc="-10" dirty="0">
                <a:latin typeface="Arial"/>
                <a:cs typeface="Arial"/>
              </a:rPr>
              <a:t>V at </a:t>
            </a:r>
            <a:r>
              <a:rPr sz="1400" dirty="0" smtClean="0">
                <a:latin typeface="Symbol"/>
                <a:cs typeface="Symbol"/>
              </a:rPr>
              <a:t></a:t>
            </a:r>
            <a:r>
              <a:rPr sz="1400" dirty="0" smtClean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= -3.8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lang="es-ES" sz="1400" spc="-434" dirty="0" smtClean="0">
                <a:latin typeface="Arial"/>
                <a:cs typeface="Arial"/>
              </a:rPr>
              <a:t>p   m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7367" y="4959986"/>
            <a:ext cx="5325110" cy="1808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>
              <a:lnSpc>
                <a:spcPct val="100000"/>
              </a:lnSpc>
            </a:pPr>
            <a:r>
              <a:rPr sz="1250" spc="-25" dirty="0">
                <a:solidFill>
                  <a:srgbClr val="FFFFFF"/>
                </a:solidFill>
                <a:latin typeface="Arial"/>
                <a:cs typeface="Arial"/>
              </a:rPr>
              <a:t>TESOS+VIP, </a:t>
            </a:r>
            <a:r>
              <a:rPr sz="1250" spc="-5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12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KIS/IAA </a:t>
            </a:r>
            <a:r>
              <a:rPr sz="1650" spc="-10" dirty="0">
                <a:latin typeface="Arial"/>
                <a:cs typeface="Arial"/>
              </a:rPr>
              <a:t>Visible </a:t>
            </a:r>
            <a:r>
              <a:rPr sz="1650" dirty="0">
                <a:latin typeface="Arial"/>
                <a:cs typeface="Arial"/>
              </a:rPr>
              <a:t>Imaging Polarimeter + TESOS +</a:t>
            </a:r>
            <a:r>
              <a:rPr sz="1650" spc="-7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KAOS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80"/>
              </a:spcBef>
              <a:buChar char="•"/>
              <a:tabLst>
                <a:tab pos="200660" algn="l"/>
              </a:tabLst>
            </a:pPr>
            <a:r>
              <a:rPr sz="1650" spc="-45" dirty="0">
                <a:latin typeface="Arial"/>
                <a:cs typeface="Arial"/>
              </a:rPr>
              <a:t>VTT, </a:t>
            </a:r>
            <a:r>
              <a:rPr sz="1650" dirty="0">
                <a:latin typeface="Arial"/>
                <a:cs typeface="Arial"/>
              </a:rPr>
              <a:t>Observatorio </a:t>
            </a:r>
            <a:r>
              <a:rPr sz="1650" spc="-5" dirty="0">
                <a:latin typeface="Arial"/>
                <a:cs typeface="Arial"/>
              </a:rPr>
              <a:t>del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40" dirty="0">
                <a:latin typeface="Arial"/>
                <a:cs typeface="Arial"/>
              </a:rPr>
              <a:t>Teide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95"/>
              </a:spcBef>
              <a:buChar char="•"/>
              <a:tabLst>
                <a:tab pos="200660" algn="l"/>
              </a:tabLst>
            </a:pPr>
            <a:r>
              <a:rPr sz="1650" dirty="0">
                <a:solidFill>
                  <a:srgbClr val="CC0000"/>
                </a:solidFill>
                <a:latin typeface="Arial"/>
                <a:cs typeface="Arial"/>
              </a:rPr>
              <a:t>Spatial resolution:</a:t>
            </a:r>
            <a:r>
              <a:rPr sz="1650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CC0000"/>
                </a:solidFill>
                <a:latin typeface="Symbol"/>
                <a:cs typeface="Symbol"/>
              </a:rPr>
              <a:t></a:t>
            </a:r>
            <a:r>
              <a:rPr sz="1650" dirty="0">
                <a:solidFill>
                  <a:srgbClr val="CC0000"/>
                </a:solidFill>
                <a:latin typeface="Arial"/>
                <a:cs typeface="Arial"/>
              </a:rPr>
              <a:t>0.4"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400"/>
              </a:spcBef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Quiet Sun at </a:t>
            </a:r>
            <a:r>
              <a:rPr sz="1650" spc="-15" dirty="0">
                <a:latin typeface="Arial"/>
                <a:cs typeface="Arial"/>
              </a:rPr>
              <a:t>center, </a:t>
            </a:r>
            <a:r>
              <a:rPr sz="1650" dirty="0">
                <a:latin typeface="Arial"/>
                <a:cs typeface="Arial"/>
              </a:rPr>
              <a:t>Fe I </a:t>
            </a:r>
            <a:r>
              <a:rPr sz="1650" spc="-5" dirty="0">
                <a:latin typeface="Arial"/>
                <a:cs typeface="Arial"/>
              </a:rPr>
              <a:t>630.15 </a:t>
            </a:r>
            <a:r>
              <a:rPr sz="1650" dirty="0">
                <a:latin typeface="Arial"/>
                <a:cs typeface="Arial"/>
              </a:rPr>
              <a:t>and </a:t>
            </a:r>
            <a:r>
              <a:rPr sz="1650" spc="-5" dirty="0">
                <a:latin typeface="Arial"/>
                <a:cs typeface="Arial"/>
              </a:rPr>
              <a:t>630.25</a:t>
            </a:r>
            <a:r>
              <a:rPr sz="1650" spc="3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nm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108965"/>
            <a:ext cx="6478952" cy="4421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5873750"/>
            <a:ext cx="4200525" cy="9525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95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259" y="5462261"/>
            <a:ext cx="3787775" cy="92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</a:pP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area asymmetry gives  information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on 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height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variation 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of atmospheric</a:t>
            </a:r>
            <a:r>
              <a:rPr sz="195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parameters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9828" y="1600200"/>
            <a:ext cx="3075708" cy="760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634" y="1541599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18" y="0"/>
                </a:moveTo>
                <a:lnTo>
                  <a:pt x="124320" y="0"/>
                </a:lnTo>
                <a:lnTo>
                  <a:pt x="75930" y="9770"/>
                </a:lnTo>
                <a:lnTo>
                  <a:pt x="36414" y="36417"/>
                </a:lnTo>
                <a:lnTo>
                  <a:pt x="9770" y="75941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4" y="709639"/>
                </a:lnTo>
                <a:lnTo>
                  <a:pt x="75930" y="736289"/>
                </a:lnTo>
                <a:lnTo>
                  <a:pt x="124320" y="746061"/>
                </a:lnTo>
                <a:lnTo>
                  <a:pt x="2930118" y="746061"/>
                </a:lnTo>
                <a:lnTo>
                  <a:pt x="2978515" y="736289"/>
                </a:lnTo>
                <a:lnTo>
                  <a:pt x="3018035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1"/>
                </a:lnTo>
                <a:lnTo>
                  <a:pt x="3018035" y="36417"/>
                </a:lnTo>
                <a:lnTo>
                  <a:pt x="2978515" y="9770"/>
                </a:lnTo>
                <a:lnTo>
                  <a:pt x="2930118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4686" y="1541470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6" y="0"/>
                </a:lnTo>
                <a:lnTo>
                  <a:pt x="2978663" y="9770"/>
                </a:lnTo>
                <a:lnTo>
                  <a:pt x="3018183" y="36416"/>
                </a:lnTo>
                <a:lnTo>
                  <a:pt x="3044829" y="75937"/>
                </a:lnTo>
                <a:lnTo>
                  <a:pt x="3054600" y="124333"/>
                </a:lnTo>
                <a:lnTo>
                  <a:pt x="3054600" y="621653"/>
                </a:lnTo>
                <a:lnTo>
                  <a:pt x="3044829" y="670049"/>
                </a:lnTo>
                <a:lnTo>
                  <a:pt x="3018183" y="709570"/>
                </a:lnTo>
                <a:lnTo>
                  <a:pt x="2978663" y="736215"/>
                </a:lnTo>
                <a:lnTo>
                  <a:pt x="2930266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2406" y="1600199"/>
            <a:ext cx="3516283" cy="76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3848" y="1543241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31" y="746061"/>
                </a:lnTo>
                <a:lnTo>
                  <a:pt x="3425428" y="736289"/>
                </a:lnTo>
                <a:lnTo>
                  <a:pt x="3464948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48" y="36422"/>
                </a:lnTo>
                <a:lnTo>
                  <a:pt x="3425428" y="9772"/>
                </a:lnTo>
                <a:lnTo>
                  <a:pt x="3377031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093" y="1543113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1" y="0"/>
                </a:lnTo>
                <a:lnTo>
                  <a:pt x="3425597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7" y="736215"/>
                </a:lnTo>
                <a:lnTo>
                  <a:pt x="3377201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3985" y="2643446"/>
            <a:ext cx="3071552" cy="76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6276" y="2585096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2930131" y="746061"/>
                </a:lnTo>
                <a:lnTo>
                  <a:pt x="2978520" y="736289"/>
                </a:lnTo>
                <a:lnTo>
                  <a:pt x="3018037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6"/>
                </a:lnTo>
                <a:lnTo>
                  <a:pt x="3018037" y="36422"/>
                </a:lnTo>
                <a:lnTo>
                  <a:pt x="2978520" y="9772"/>
                </a:lnTo>
                <a:lnTo>
                  <a:pt x="2930131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6329" y="2584865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8" y="0"/>
                </a:lnTo>
                <a:lnTo>
                  <a:pt x="2978664" y="9770"/>
                </a:lnTo>
                <a:lnTo>
                  <a:pt x="3018184" y="36416"/>
                </a:lnTo>
                <a:lnTo>
                  <a:pt x="3044830" y="75937"/>
                </a:lnTo>
                <a:lnTo>
                  <a:pt x="3054601" y="124333"/>
                </a:lnTo>
                <a:lnTo>
                  <a:pt x="3054601" y="621653"/>
                </a:lnTo>
                <a:lnTo>
                  <a:pt x="3044830" y="670049"/>
                </a:lnTo>
                <a:lnTo>
                  <a:pt x="3018184" y="709570"/>
                </a:lnTo>
                <a:lnTo>
                  <a:pt x="2978664" y="736215"/>
                </a:lnTo>
                <a:lnTo>
                  <a:pt x="2930268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24407" y="1541265"/>
            <a:ext cx="279971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300"/>
              </a:lnSpc>
            </a:pPr>
            <a:r>
              <a:rPr sz="1850" spc="5" dirty="0">
                <a:latin typeface="Arial"/>
                <a:cs typeface="Arial"/>
              </a:rPr>
              <a:t>Amplitude </a:t>
            </a:r>
            <a:r>
              <a:rPr sz="1850" dirty="0">
                <a:latin typeface="Arial"/>
                <a:cs typeface="Arial"/>
              </a:rPr>
              <a:t>asymmetry/  </a:t>
            </a:r>
            <a:r>
              <a:rPr sz="1850" spc="5" dirty="0">
                <a:latin typeface="Arial"/>
                <a:cs typeface="Arial"/>
              </a:rPr>
              <a:t>Multi-lobed Stokes</a:t>
            </a:r>
            <a:r>
              <a:rPr sz="1850" spc="-8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50" spc="5" dirty="0">
                <a:latin typeface="Arial"/>
                <a:cs typeface="Arial"/>
              </a:rPr>
              <a:t>Area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asymmetry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2406" y="2643446"/>
            <a:ext cx="3520440" cy="764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5490" y="2586739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44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44" y="746061"/>
                </a:lnTo>
                <a:lnTo>
                  <a:pt x="3425433" y="736289"/>
                </a:lnTo>
                <a:lnTo>
                  <a:pt x="3464950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50" y="36422"/>
                </a:lnTo>
                <a:lnTo>
                  <a:pt x="3425433" y="9772"/>
                </a:lnTo>
                <a:lnTo>
                  <a:pt x="3377044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5736" y="2586509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2" y="0"/>
                </a:lnTo>
                <a:lnTo>
                  <a:pt x="3425598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8" y="736215"/>
                </a:lnTo>
                <a:lnTo>
                  <a:pt x="3377202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7241" y="3748557"/>
            <a:ext cx="3875989" cy="3132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2636" y="3977580"/>
            <a:ext cx="233426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RF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Stokes V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69775" y="6193360"/>
            <a:ext cx="234759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Cabrera Solana et al.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(2005)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6071" y="1629294"/>
            <a:ext cx="3464560" cy="201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5250" algn="ctr">
              <a:lnSpc>
                <a:spcPct val="102600"/>
              </a:lnSpc>
            </a:pPr>
            <a:r>
              <a:rPr sz="1850" dirty="0">
                <a:latin typeface="Arial"/>
                <a:cs typeface="Arial"/>
              </a:rPr>
              <a:t>Different </a:t>
            </a:r>
            <a:r>
              <a:rPr sz="1850" spc="5" dirty="0">
                <a:latin typeface="Arial"/>
                <a:cs typeface="Arial"/>
              </a:rPr>
              <a:t>magnetic</a:t>
            </a:r>
            <a:r>
              <a:rPr sz="1850" spc="-6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atmospheres  </a:t>
            </a:r>
            <a:r>
              <a:rPr sz="1850" spc="5" dirty="0">
                <a:latin typeface="Arial"/>
                <a:cs typeface="Arial"/>
              </a:rPr>
              <a:t>coexisting </a:t>
            </a:r>
            <a:r>
              <a:rPr sz="1850" dirty="0">
                <a:latin typeface="Arial"/>
                <a:cs typeface="Arial"/>
              </a:rPr>
              <a:t>in </a:t>
            </a:r>
            <a:r>
              <a:rPr sz="1850" spc="5" dirty="0">
                <a:latin typeface="Arial"/>
                <a:cs typeface="Arial"/>
              </a:rPr>
              <a:t>resolution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element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130175" algn="ctr">
              <a:lnSpc>
                <a:spcPct val="100000"/>
              </a:lnSpc>
              <a:spcBef>
                <a:spcPts val="1305"/>
              </a:spcBef>
            </a:pPr>
            <a:r>
              <a:rPr sz="1850" spc="5" dirty="0">
                <a:latin typeface="Arial"/>
                <a:cs typeface="Arial"/>
              </a:rPr>
              <a:t>Gradients/discontinuities </a:t>
            </a:r>
            <a:r>
              <a:rPr sz="1850" dirty="0">
                <a:latin typeface="Arial"/>
                <a:cs typeface="Arial"/>
              </a:rPr>
              <a:t>of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  <a:p>
            <a:pPr marR="64769" algn="ctr">
              <a:lnSpc>
                <a:spcPct val="100000"/>
              </a:lnSpc>
              <a:spcBef>
                <a:spcPts val="55"/>
              </a:spcBef>
            </a:pPr>
            <a:r>
              <a:rPr sz="1850" b="1" spc="5" dirty="0">
                <a:latin typeface="Arial"/>
                <a:cs typeface="Arial"/>
              </a:rPr>
              <a:t>and </a:t>
            </a:r>
            <a:r>
              <a:rPr sz="1850" spc="-5" dirty="0">
                <a:latin typeface="Arial"/>
                <a:cs typeface="Arial"/>
              </a:rPr>
              <a:t>v</a:t>
            </a:r>
            <a:r>
              <a:rPr sz="1875" spc="-7" baseline="-20000" dirty="0">
                <a:latin typeface="Arial"/>
                <a:cs typeface="Arial"/>
              </a:rPr>
              <a:t>LOS </a:t>
            </a:r>
            <a:r>
              <a:rPr sz="1850" dirty="0">
                <a:latin typeface="Arial"/>
                <a:cs typeface="Arial"/>
              </a:rPr>
              <a:t>along</a:t>
            </a:r>
            <a:r>
              <a:rPr sz="1850" spc="-7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  <a:p>
            <a:pPr marL="1855470">
              <a:lnSpc>
                <a:spcPct val="100000"/>
              </a:lnSpc>
              <a:spcBef>
                <a:spcPts val="144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Auer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&amp; Heasley</a:t>
            </a:r>
            <a:r>
              <a:rPr sz="1250" spc="-7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(1978)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7068820" cy="172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Inversion codes capable </a:t>
            </a:r>
            <a:r>
              <a:rPr sz="2250" spc="5" dirty="0">
                <a:latin typeface="Arial"/>
                <a:cs typeface="Arial"/>
              </a:rPr>
              <a:t>of dealing with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asymmetries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Are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based on numerical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solution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RTE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Provide reliable thermal</a:t>
            </a:r>
            <a:r>
              <a:rPr sz="1850" spc="-9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information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Use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less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free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parameters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than ME</a:t>
            </a:r>
            <a:r>
              <a:rPr sz="1850" i="1" spc="-3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codes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Infer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 physical parameters with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depth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5434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sp>
        <p:nvSpPr>
          <p:cNvPr id="11" name="Elipse 10"/>
          <p:cNvSpPr/>
          <p:nvPr/>
        </p:nvSpPr>
        <p:spPr>
          <a:xfrm>
            <a:off x="6146800" y="3930651"/>
            <a:ext cx="571500" cy="962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184900" y="499745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i="1" dirty="0" smtClean="0">
                <a:solidFill>
                  <a:srgbClr val="FF0000"/>
                </a:solidFill>
              </a:rPr>
              <a:t>S</a:t>
            </a:r>
            <a:r>
              <a:rPr lang="es-ES" sz="3200" i="1" baseline="-25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774700" y="5471597"/>
            <a:ext cx="5396684" cy="1659453"/>
            <a:chOff x="446904" y="2877622"/>
            <a:chExt cx="5396684" cy="1659453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2568486"/>
                </p:ext>
              </p:extLst>
            </p:nvPr>
          </p:nvGraphicFramePr>
          <p:xfrm>
            <a:off x="3325813" y="3198813"/>
            <a:ext cx="2517775" cy="1338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60" name="Ecuación" r:id="rId4" imgW="812520" imgH="431640" progId="Equation.3">
                    <p:embed/>
                  </p:oleObj>
                </mc:Choice>
                <mc:Fallback>
                  <p:oleObj name="Ecuación" r:id="rId4" imgW="8125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25813" y="3198813"/>
                          <a:ext cx="2517775" cy="1338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upo 15"/>
            <p:cNvGrpSpPr/>
            <p:nvPr/>
          </p:nvGrpSpPr>
          <p:grpSpPr>
            <a:xfrm>
              <a:off x="603250" y="3168650"/>
              <a:ext cx="1887538" cy="1317625"/>
              <a:chOff x="603250" y="3168650"/>
              <a:chExt cx="1887538" cy="1317625"/>
            </a:xfrm>
          </p:grpSpPr>
          <p:graphicFrame>
            <p:nvGraphicFramePr>
              <p:cNvPr id="19" name="Objeto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915152"/>
                  </p:ext>
                </p:extLst>
              </p:nvPr>
            </p:nvGraphicFramePr>
            <p:xfrm>
              <a:off x="603250" y="3168650"/>
              <a:ext cx="1887538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61" name="Ecuación" r:id="rId6" imgW="609480" imgH="228600" progId="Equation.3">
                      <p:embed/>
                    </p:oleObj>
                  </mc:Choice>
                  <mc:Fallback>
                    <p:oleObj name="Ecuación" r:id="rId6" imgW="6094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03250" y="3168650"/>
                            <a:ext cx="1887538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to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26896"/>
                  </p:ext>
                </p:extLst>
              </p:nvPr>
            </p:nvGraphicFramePr>
            <p:xfrm>
              <a:off x="623888" y="3778250"/>
              <a:ext cx="1847850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62" name="Ecuación" r:id="rId8" imgW="596880" imgH="228600" progId="Equation.3">
                      <p:embed/>
                    </p:oleObj>
                  </mc:Choice>
                  <mc:Fallback>
                    <p:oleObj name="Ecuación" r:id="rId8" imgW="5968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23888" y="3778250"/>
                            <a:ext cx="1847850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CuadroTexto 16"/>
            <p:cNvSpPr txBox="1"/>
            <p:nvPr/>
          </p:nvSpPr>
          <p:spPr>
            <a:xfrm>
              <a:off x="1580379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</a:t>
              </a:r>
              <a:r>
                <a:rPr lang="es-ES" dirty="0" err="1" smtClean="0"/>
                <a:t>gram</a:t>
              </a:r>
              <a:endParaRPr lang="en-US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46904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cm</a:t>
              </a:r>
              <a:endParaRPr lang="en-US" dirty="0"/>
            </a:p>
          </p:txBody>
        </p:sp>
      </p:grpSp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472294"/>
              </p:ext>
            </p:extLst>
          </p:nvPr>
        </p:nvGraphicFramePr>
        <p:xfrm>
          <a:off x="6870700" y="4128225"/>
          <a:ext cx="1752600" cy="56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3" name="Ecuación" r:id="rId10" imgW="711000" imgH="228600" progId="Equation.3">
                  <p:embed/>
                </p:oleObj>
              </mc:Choice>
              <mc:Fallback>
                <p:oleObj name="Ecuación" r:id="rId10" imgW="711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70700" y="4128225"/>
                        <a:ext cx="1752600" cy="564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upo 22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0896086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64" name="Ecuación" r:id="rId12" imgW="939600" imgH="482400" progId="Equation.3">
                    <p:embed/>
                  </p:oleObj>
                </mc:Choice>
                <mc:Fallback>
                  <p:oleObj name="Ecuación" r:id="rId12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to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421735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65" name="Ecuación" r:id="rId14" imgW="1041120" imgH="431640" progId="Equation.3">
                    <p:embed/>
                  </p:oleObj>
                </mc:Choice>
                <mc:Fallback>
                  <p:oleObj name="Ecuación" r:id="rId14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6" name="Ecuación" r:id="rId16" imgW="1015920" imgH="393480" progId="Equation.3">
                  <p:embed/>
                </p:oleObj>
              </mc:Choice>
              <mc:Fallback>
                <p:oleObj name="Ecuación" r:id="rId1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59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36194" y="1238493"/>
            <a:ext cx="8325110" cy="5459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035050"/>
            <a:ext cx="4200525" cy="952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92325"/>
            <a:ext cx="8001000" cy="549592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22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9917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2381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770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160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549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39196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93093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953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2077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460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7143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968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2229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477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729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838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92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7467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98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253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07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618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14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68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227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313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83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537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922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46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300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53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807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061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5703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822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076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331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585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837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92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346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600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107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61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615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8702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124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376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6310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8853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139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6462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900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1548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09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661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9156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1700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424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678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1851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4395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93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948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200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54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708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963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215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9917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2381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7770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3160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8549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39196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93093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953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2077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460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7143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968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2229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477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729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9838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492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67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998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253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507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618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014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268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5227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0313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283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537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7922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046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300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553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807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061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5703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822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076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331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585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837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092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346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3600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107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361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615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702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124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376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6310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8853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139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6462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900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1548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409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61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9156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1700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424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8678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1851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395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693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9948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200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454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708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963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215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9917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9917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9917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9917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9917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69917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9917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3080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9917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9917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9917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9917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9917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9917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9917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9917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9917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9917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9917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9917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9917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9917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9917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9917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9917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9917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9917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9917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3801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</a:p>
        </p:txBody>
      </p:sp>
      <p:sp>
        <p:nvSpPr>
          <p:cNvPr id="187" name="object 187"/>
          <p:cNvSpPr/>
          <p:nvPr/>
        </p:nvSpPr>
        <p:spPr>
          <a:xfrm>
            <a:off x="7146990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11469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1469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11469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11469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11469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11469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9226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9226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9226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9226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9226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9226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9226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9226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9226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9226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9226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9226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9226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9226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9226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9226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9226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9226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9226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9226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8766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1" y="99894"/>
                </a:lnTo>
                <a:lnTo>
                  <a:pt x="1028096" y="139447"/>
                </a:lnTo>
                <a:lnTo>
                  <a:pt x="979860" y="183635"/>
                </a:lnTo>
                <a:lnTo>
                  <a:pt x="939289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1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21090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5175948" y="6162901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 txBox="1"/>
          <p:nvPr/>
        </p:nvSpPr>
        <p:spPr>
          <a:xfrm>
            <a:off x="5626118" y="6162901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 txBox="1"/>
          <p:nvPr/>
        </p:nvSpPr>
        <p:spPr>
          <a:xfrm>
            <a:off x="6189097" y="6162901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 txBox="1"/>
          <p:nvPr/>
        </p:nvSpPr>
        <p:spPr>
          <a:xfrm>
            <a:off x="5768999" y="6331355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5344580" y="4853806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 txBox="1"/>
          <p:nvPr/>
        </p:nvSpPr>
        <p:spPr>
          <a:xfrm>
            <a:off x="5074337" y="4792175"/>
            <a:ext cx="2425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00" spc="5" dirty="0">
                <a:latin typeface="Arial"/>
                <a:cs typeface="Arial"/>
              </a:rPr>
              <a:t>0.9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5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5344580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44580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44580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344580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344580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344580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344580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4831851" y="5339968"/>
            <a:ext cx="205104" cy="2952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I/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14547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09474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09474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09474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09474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127468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127468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127468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127468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127468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127468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127468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127468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930760" y="6122315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7762127" y="6164283"/>
            <a:ext cx="78803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10" dirty="0">
                <a:latin typeface="Arial"/>
                <a:cs typeface="Arial"/>
              </a:rPr>
              <a:t>-400	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 txBox="1"/>
          <p:nvPr/>
        </p:nvSpPr>
        <p:spPr>
          <a:xfrm>
            <a:off x="8775277" y="6164283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 txBox="1"/>
          <p:nvPr/>
        </p:nvSpPr>
        <p:spPr>
          <a:xfrm>
            <a:off x="835517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7930760" y="4854012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521964" y="5704552"/>
            <a:ext cx="381000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-0.05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10" dirty="0">
                <a:latin typeface="Arial"/>
                <a:cs typeface="Arial"/>
              </a:rPr>
              <a:t>-0.10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7930760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7573862" y="5387629"/>
            <a:ext cx="32893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7930760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 txBox="1"/>
          <p:nvPr/>
        </p:nvSpPr>
        <p:spPr>
          <a:xfrm>
            <a:off x="7573862" y="4792453"/>
            <a:ext cx="32893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5" dirty="0"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2" name="object 402"/>
          <p:cNvSpPr/>
          <p:nvPr/>
        </p:nvSpPr>
        <p:spPr>
          <a:xfrm>
            <a:off x="7930760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930760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930760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930760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930760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930760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930760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30760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930760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930760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930760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930760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930760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930760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30760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 txBox="1"/>
          <p:nvPr/>
        </p:nvSpPr>
        <p:spPr>
          <a:xfrm>
            <a:off x="7279563" y="5310228"/>
            <a:ext cx="205104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V/I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419" name="object 419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695653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695653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695653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713648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713648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713648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713648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713648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713648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713648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713648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713648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713648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713648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713648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713648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713648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713648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43" name="object 443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 txBox="1"/>
          <p:nvPr/>
        </p:nvSpPr>
        <p:spPr>
          <a:xfrm>
            <a:off x="8112224" y="3030896"/>
            <a:ext cx="152209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Flux tube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7" name="object 447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5288855" y="4203325"/>
            <a:ext cx="4001135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78989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2955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44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8274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8274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8274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8274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2158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09826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09826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09826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7582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7582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7582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7582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0" name="object 430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2" name="object 432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9" name="object 449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3" name="object 473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5" name="object 575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9" name="object 579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2" name="object 592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4" name="object 614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7" name="object 617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663" name="object 663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7507789" y="3473450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66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7495089" y="3312176"/>
            <a:ext cx="5480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200" u="heavy" dirty="0">
                <a:latin typeface="Arial"/>
                <a:cs typeface="Arial"/>
              </a:rPr>
              <a:t>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 txBox="1"/>
          <p:nvPr/>
        </p:nvSpPr>
        <p:spPr>
          <a:xfrm>
            <a:off x="5287211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 txBox="1"/>
          <p:nvPr/>
        </p:nvSpPr>
        <p:spPr>
          <a:xfrm>
            <a:off x="5541107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 txBox="1"/>
          <p:nvPr/>
        </p:nvSpPr>
        <p:spPr>
          <a:xfrm>
            <a:off x="5795004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3</a:t>
            </a:r>
            <a:r>
              <a:rPr sz="1200" spc="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6582096" y="4203325"/>
            <a:ext cx="61912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6065" algn="l"/>
                <a:tab pos="520065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4" name="object 43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 txBox="1"/>
          <p:nvPr/>
        </p:nvSpPr>
        <p:spPr>
          <a:xfrm>
            <a:off x="6013368" y="4203325"/>
            <a:ext cx="48768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--22            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270" dirty="0">
                <a:latin typeface="Arial"/>
                <a:cs typeface="Arial"/>
              </a:rPr>
              <a:t>--11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lloogg   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-280" dirty="0">
                <a:latin typeface="Arial"/>
                <a:cs typeface="Arial"/>
              </a:rPr>
              <a:t>ttaauu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368273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 txBox="1"/>
          <p:nvPr/>
        </p:nvSpPr>
        <p:spPr>
          <a:xfrm>
            <a:off x="4862158" y="3311993"/>
            <a:ext cx="179705" cy="4533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spc="-810" dirty="0">
                <a:latin typeface="Arial"/>
                <a:cs typeface="Arial"/>
              </a:rPr>
              <a:t>B</a:t>
            </a:r>
            <a:r>
              <a:rPr sz="1200" dirty="0">
                <a:latin typeface="Arial"/>
                <a:cs typeface="Arial"/>
              </a:rPr>
              <a:t>B </a:t>
            </a:r>
            <a:r>
              <a:rPr sz="1200" spc="-340" dirty="0">
                <a:latin typeface="Arial"/>
                <a:cs typeface="Arial"/>
              </a:rPr>
              <a:t>[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-610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k</a:t>
            </a:r>
            <a:r>
              <a:rPr sz="1200" spc="-944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G</a:t>
            </a:r>
            <a:r>
              <a:rPr sz="1200" spc="-340" dirty="0">
                <a:latin typeface="Arial"/>
                <a:cs typeface="Arial"/>
              </a:rPr>
              <a:t>]</a:t>
            </a:r>
            <a:r>
              <a:rPr sz="1200" dirty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7" name="object 59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622171" y="3115060"/>
            <a:ext cx="1371600" cy="994410"/>
          </a:xfrm>
          <a:custGeom>
            <a:avLst/>
            <a:gdLst/>
            <a:ahLst/>
            <a:cxnLst/>
            <a:rect l="l" t="t" r="r" b="b"/>
            <a:pathLst>
              <a:path w="1371600" h="994410">
                <a:moveTo>
                  <a:pt x="1370993" y="994266"/>
                </a:moveTo>
                <a:lnTo>
                  <a:pt x="1320136" y="986193"/>
                </a:lnTo>
                <a:lnTo>
                  <a:pt x="1269278" y="979131"/>
                </a:lnTo>
                <a:lnTo>
                  <a:pt x="1142330" y="963797"/>
                </a:lnTo>
                <a:lnTo>
                  <a:pt x="1117096" y="960565"/>
                </a:lnTo>
                <a:lnTo>
                  <a:pt x="1066239" y="953908"/>
                </a:lnTo>
                <a:lnTo>
                  <a:pt x="1015381" y="946441"/>
                </a:lnTo>
                <a:lnTo>
                  <a:pt x="964723" y="937563"/>
                </a:lnTo>
                <a:lnTo>
                  <a:pt x="913865" y="927070"/>
                </a:lnTo>
                <a:lnTo>
                  <a:pt x="863207" y="914355"/>
                </a:lnTo>
                <a:lnTo>
                  <a:pt x="812342" y="899220"/>
                </a:lnTo>
                <a:lnTo>
                  <a:pt x="761683" y="881259"/>
                </a:lnTo>
                <a:lnTo>
                  <a:pt x="710826" y="860072"/>
                </a:lnTo>
                <a:lnTo>
                  <a:pt x="659968" y="835248"/>
                </a:lnTo>
                <a:lnTo>
                  <a:pt x="609310" y="806188"/>
                </a:lnTo>
                <a:lnTo>
                  <a:pt x="558445" y="772893"/>
                </a:lnTo>
                <a:lnTo>
                  <a:pt x="507786" y="734749"/>
                </a:lnTo>
                <a:lnTo>
                  <a:pt x="456929" y="691166"/>
                </a:lnTo>
                <a:lnTo>
                  <a:pt x="406270" y="642123"/>
                </a:lnTo>
                <a:lnTo>
                  <a:pt x="355413" y="587036"/>
                </a:lnTo>
                <a:lnTo>
                  <a:pt x="329980" y="557171"/>
                </a:lnTo>
                <a:lnTo>
                  <a:pt x="304548" y="525684"/>
                </a:lnTo>
                <a:lnTo>
                  <a:pt x="279322" y="492388"/>
                </a:lnTo>
                <a:lnTo>
                  <a:pt x="253889" y="457277"/>
                </a:lnTo>
                <a:lnTo>
                  <a:pt x="228464" y="420550"/>
                </a:lnTo>
                <a:lnTo>
                  <a:pt x="203032" y="381801"/>
                </a:lnTo>
                <a:lnTo>
                  <a:pt x="177606" y="341244"/>
                </a:lnTo>
                <a:lnTo>
                  <a:pt x="152373" y="298665"/>
                </a:lnTo>
                <a:lnTo>
                  <a:pt x="126948" y="254263"/>
                </a:lnTo>
                <a:lnTo>
                  <a:pt x="101516" y="207648"/>
                </a:lnTo>
                <a:lnTo>
                  <a:pt x="76083" y="159018"/>
                </a:lnTo>
                <a:lnTo>
                  <a:pt x="50857" y="108166"/>
                </a:lnTo>
                <a:lnTo>
                  <a:pt x="25425" y="55293"/>
                </a:lnTo>
                <a:lnTo>
                  <a:pt x="0" y="0"/>
                </a:lnTo>
              </a:path>
            </a:pathLst>
          </a:custGeom>
          <a:ln w="16146">
            <a:solidFill>
              <a:srgbClr val="F800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8" name="object 628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7" name="object 647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1" name="object 671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717" name="object 717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3" name="object 773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6" name="object 776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7" name="object 777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0" name="object 790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0" name="object 810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2" name="object 812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5" name="object 815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832" name="object 832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2" name="object 862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858" name="object 858"/>
          <p:cNvSpPr txBox="1"/>
          <p:nvPr/>
        </p:nvSpPr>
        <p:spPr>
          <a:xfrm>
            <a:off x="8291317" y="4629687"/>
            <a:ext cx="998219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861" name="Conector recto 860"/>
          <p:cNvCxnSpPr/>
          <p:nvPr/>
        </p:nvCxnSpPr>
        <p:spPr>
          <a:xfrm>
            <a:off x="7507789" y="3413519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6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9956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1C SIR </a:t>
            </a:r>
            <a:r>
              <a:rPr sz="3100" spc="-5" dirty="0">
                <a:solidFill>
                  <a:srgbClr val="FFFFFF"/>
                </a:solidFill>
              </a:rPr>
              <a:t>inversion of Hinode/SP</a:t>
            </a:r>
            <a:r>
              <a:rPr sz="310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data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540010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44940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27688" y="1298140"/>
            <a:ext cx="69215" cy="77470"/>
          </a:xfrm>
          <a:custGeom>
            <a:avLst/>
            <a:gdLst/>
            <a:ahLst/>
            <a:cxnLst/>
            <a:rect l="l" t="t" r="r" b="b"/>
            <a:pathLst>
              <a:path w="69215" h="77469">
                <a:moveTo>
                  <a:pt x="0" y="0"/>
                </a:moveTo>
                <a:lnTo>
                  <a:pt x="41897" y="0"/>
                </a:lnTo>
                <a:lnTo>
                  <a:pt x="54220" y="4411"/>
                </a:lnTo>
                <a:lnTo>
                  <a:pt x="61614" y="11029"/>
                </a:lnTo>
                <a:lnTo>
                  <a:pt x="66543" y="17647"/>
                </a:lnTo>
                <a:lnTo>
                  <a:pt x="69007" y="28677"/>
                </a:lnTo>
                <a:lnTo>
                  <a:pt x="69007" y="46325"/>
                </a:lnTo>
                <a:lnTo>
                  <a:pt x="66543" y="57354"/>
                </a:lnTo>
                <a:lnTo>
                  <a:pt x="61614" y="66178"/>
                </a:lnTo>
                <a:lnTo>
                  <a:pt x="54220" y="72796"/>
                </a:lnTo>
                <a:lnTo>
                  <a:pt x="41897" y="77208"/>
                </a:lnTo>
                <a:lnTo>
                  <a:pt x="0" y="77208"/>
                </a:lnTo>
              </a:path>
            </a:pathLst>
          </a:custGeom>
          <a:ln w="4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9585" y="1298140"/>
            <a:ext cx="24765" cy="77470"/>
          </a:xfrm>
          <a:custGeom>
            <a:avLst/>
            <a:gdLst/>
            <a:ahLst/>
            <a:cxnLst/>
            <a:rect l="l" t="t" r="r" b="b"/>
            <a:pathLst>
              <a:path w="24765" h="77469">
                <a:moveTo>
                  <a:pt x="0" y="0"/>
                </a:moveTo>
                <a:lnTo>
                  <a:pt x="7393" y="4411"/>
                </a:lnTo>
                <a:lnTo>
                  <a:pt x="14787" y="11029"/>
                </a:lnTo>
                <a:lnTo>
                  <a:pt x="19716" y="17647"/>
                </a:lnTo>
                <a:lnTo>
                  <a:pt x="24645" y="28677"/>
                </a:lnTo>
                <a:lnTo>
                  <a:pt x="24645" y="46325"/>
                </a:lnTo>
                <a:lnTo>
                  <a:pt x="19716" y="57354"/>
                </a:lnTo>
                <a:lnTo>
                  <a:pt x="14787" y="66178"/>
                </a:lnTo>
                <a:lnTo>
                  <a:pt x="7393" y="72796"/>
                </a:lnTo>
                <a:lnTo>
                  <a:pt x="0" y="77208"/>
                </a:lnTo>
              </a:path>
            </a:pathLst>
          </a:custGeom>
          <a:ln w="48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6270" y="132240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40">
                <a:moveTo>
                  <a:pt x="2464" y="8823"/>
                </a:moveTo>
                <a:lnTo>
                  <a:pt x="2464" y="11029"/>
                </a:lnTo>
                <a:lnTo>
                  <a:pt x="0" y="11029"/>
                </a:lnTo>
                <a:lnTo>
                  <a:pt x="0" y="8823"/>
                </a:lnTo>
                <a:lnTo>
                  <a:pt x="2464" y="4411"/>
                </a:lnTo>
                <a:lnTo>
                  <a:pt x="12322" y="0"/>
                </a:lnTo>
                <a:lnTo>
                  <a:pt x="27110" y="0"/>
                </a:lnTo>
                <a:lnTo>
                  <a:pt x="36968" y="4411"/>
                </a:lnTo>
                <a:lnTo>
                  <a:pt x="39433" y="8823"/>
                </a:lnTo>
                <a:lnTo>
                  <a:pt x="44362" y="15441"/>
                </a:lnTo>
                <a:lnTo>
                  <a:pt x="44362" y="41913"/>
                </a:lnTo>
                <a:lnTo>
                  <a:pt x="49291" y="48531"/>
                </a:lnTo>
                <a:lnTo>
                  <a:pt x="51755" y="52942"/>
                </a:lnTo>
              </a:path>
            </a:pathLst>
          </a:custGeom>
          <a:ln w="4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5703" y="1331229"/>
            <a:ext cx="17780" cy="44450"/>
          </a:xfrm>
          <a:custGeom>
            <a:avLst/>
            <a:gdLst/>
            <a:ahLst/>
            <a:cxnLst/>
            <a:rect l="l" t="t" r="r" b="b"/>
            <a:pathLst>
              <a:path w="17779" h="44450">
                <a:moveTo>
                  <a:pt x="0" y="0"/>
                </a:moveTo>
                <a:lnTo>
                  <a:pt x="0" y="33089"/>
                </a:lnTo>
                <a:lnTo>
                  <a:pt x="4929" y="39707"/>
                </a:lnTo>
                <a:lnTo>
                  <a:pt x="12322" y="44119"/>
                </a:lnTo>
                <a:lnTo>
                  <a:pt x="17251" y="44119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1342" y="1337847"/>
            <a:ext cx="44450" cy="38100"/>
          </a:xfrm>
          <a:custGeom>
            <a:avLst/>
            <a:gdLst/>
            <a:ahLst/>
            <a:cxnLst/>
            <a:rect l="l" t="t" r="r" b="b"/>
            <a:pathLst>
              <a:path w="44450" h="38100">
                <a:moveTo>
                  <a:pt x="44362" y="0"/>
                </a:moveTo>
                <a:lnTo>
                  <a:pt x="41897" y="4411"/>
                </a:lnTo>
                <a:lnTo>
                  <a:pt x="17251" y="6617"/>
                </a:lnTo>
                <a:lnTo>
                  <a:pt x="4929" y="11029"/>
                </a:lnTo>
                <a:lnTo>
                  <a:pt x="0" y="17647"/>
                </a:lnTo>
                <a:lnTo>
                  <a:pt x="0" y="26471"/>
                </a:lnTo>
                <a:lnTo>
                  <a:pt x="4929" y="33089"/>
                </a:lnTo>
                <a:lnTo>
                  <a:pt x="17251" y="37501"/>
                </a:lnTo>
                <a:lnTo>
                  <a:pt x="29574" y="37501"/>
                </a:lnTo>
                <a:lnTo>
                  <a:pt x="36968" y="33089"/>
                </a:lnTo>
                <a:lnTo>
                  <a:pt x="44362" y="26471"/>
                </a:lnTo>
              </a:path>
            </a:pathLst>
          </a:custGeom>
          <a:ln w="4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6270" y="1344465"/>
            <a:ext cx="12700" cy="31115"/>
          </a:xfrm>
          <a:custGeom>
            <a:avLst/>
            <a:gdLst/>
            <a:ahLst/>
            <a:cxnLst/>
            <a:rect l="l" t="t" r="r" b="b"/>
            <a:pathLst>
              <a:path w="12700" h="31115">
                <a:moveTo>
                  <a:pt x="12322" y="0"/>
                </a:moveTo>
                <a:lnTo>
                  <a:pt x="2464" y="4411"/>
                </a:lnTo>
                <a:lnTo>
                  <a:pt x="0" y="11029"/>
                </a:lnTo>
                <a:lnTo>
                  <a:pt x="0" y="19853"/>
                </a:lnTo>
                <a:lnTo>
                  <a:pt x="2464" y="26471"/>
                </a:lnTo>
                <a:lnTo>
                  <a:pt x="12322" y="30883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12530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14994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14994" y="1322405"/>
            <a:ext cx="37465" cy="22225"/>
          </a:xfrm>
          <a:custGeom>
            <a:avLst/>
            <a:gdLst/>
            <a:ahLst/>
            <a:cxnLst/>
            <a:rect l="l" t="t" r="r" b="b"/>
            <a:pathLst>
              <a:path w="37465" h="22225">
                <a:moveTo>
                  <a:pt x="0" y="22059"/>
                </a:moveTo>
                <a:lnTo>
                  <a:pt x="4929" y="11029"/>
                </a:lnTo>
                <a:lnTo>
                  <a:pt x="12322" y="4411"/>
                </a:lnTo>
                <a:lnTo>
                  <a:pt x="22181" y="0"/>
                </a:lnTo>
                <a:lnTo>
                  <a:pt x="34503" y="0"/>
                </a:lnTo>
                <a:lnTo>
                  <a:pt x="36968" y="4411"/>
                </a:lnTo>
                <a:lnTo>
                  <a:pt x="36968" y="8823"/>
                </a:lnTo>
                <a:lnTo>
                  <a:pt x="34503" y="11029"/>
                </a:lnTo>
                <a:lnTo>
                  <a:pt x="29574" y="8823"/>
                </a:lnTo>
                <a:lnTo>
                  <a:pt x="34503" y="4411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0207" y="1322405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0207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538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84002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84002" y="1322405"/>
            <a:ext cx="41910" cy="38100"/>
          </a:xfrm>
          <a:custGeom>
            <a:avLst/>
            <a:gdLst/>
            <a:ahLst/>
            <a:cxnLst/>
            <a:rect l="l" t="t" r="r" b="b"/>
            <a:pathLst>
              <a:path w="41909" h="38100">
                <a:moveTo>
                  <a:pt x="41897" y="0"/>
                </a:moveTo>
                <a:lnTo>
                  <a:pt x="0" y="37501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6183" y="1344465"/>
            <a:ext cx="24765" cy="31115"/>
          </a:xfrm>
          <a:custGeom>
            <a:avLst/>
            <a:gdLst/>
            <a:ahLst/>
            <a:cxnLst/>
            <a:rect l="l" t="t" r="r" b="b"/>
            <a:pathLst>
              <a:path w="24765" h="31115">
                <a:moveTo>
                  <a:pt x="0" y="0"/>
                </a:moveTo>
                <a:lnTo>
                  <a:pt x="24645" y="30883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1254" y="1344465"/>
            <a:ext cx="24765" cy="31115"/>
          </a:xfrm>
          <a:custGeom>
            <a:avLst/>
            <a:gdLst/>
            <a:ahLst/>
            <a:cxnLst/>
            <a:rect l="l" t="t" r="r" b="b"/>
            <a:pathLst>
              <a:path w="24765" h="31115">
                <a:moveTo>
                  <a:pt x="0" y="0"/>
                </a:moveTo>
                <a:lnTo>
                  <a:pt x="24645" y="30883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69215" y="1298140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13577" y="1322405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69215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13577" y="1375348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24483" y="132240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40">
                <a:moveTo>
                  <a:pt x="49291" y="11029"/>
                </a:moveTo>
                <a:lnTo>
                  <a:pt x="44362" y="15441"/>
                </a:lnTo>
                <a:lnTo>
                  <a:pt x="49291" y="19853"/>
                </a:lnTo>
                <a:lnTo>
                  <a:pt x="51755" y="15441"/>
                </a:lnTo>
                <a:lnTo>
                  <a:pt x="51755" y="11029"/>
                </a:lnTo>
                <a:lnTo>
                  <a:pt x="44362" y="4411"/>
                </a:lnTo>
                <a:lnTo>
                  <a:pt x="36968" y="0"/>
                </a:lnTo>
                <a:lnTo>
                  <a:pt x="24645" y="0"/>
                </a:lnTo>
                <a:lnTo>
                  <a:pt x="12322" y="4411"/>
                </a:lnTo>
                <a:lnTo>
                  <a:pt x="2464" y="11029"/>
                </a:lnTo>
                <a:lnTo>
                  <a:pt x="0" y="22059"/>
                </a:lnTo>
                <a:lnTo>
                  <a:pt x="0" y="30883"/>
                </a:lnTo>
                <a:lnTo>
                  <a:pt x="2464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2039" y="52942"/>
                </a:lnTo>
                <a:lnTo>
                  <a:pt x="44362" y="48531"/>
                </a:lnTo>
                <a:lnTo>
                  <a:pt x="51755" y="41913"/>
                </a:lnTo>
              </a:path>
            </a:pathLst>
          </a:custGeom>
          <a:ln w="4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6947" y="1322405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22181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2181" y="52942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00885" y="1322405"/>
            <a:ext cx="57150" cy="53340"/>
          </a:xfrm>
          <a:custGeom>
            <a:avLst/>
            <a:gdLst/>
            <a:ahLst/>
            <a:cxnLst/>
            <a:rect l="l" t="t" r="r" b="b"/>
            <a:pathLst>
              <a:path w="57150" h="53340">
                <a:moveTo>
                  <a:pt x="24645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2039" y="52942"/>
                </a:lnTo>
                <a:lnTo>
                  <a:pt x="44362" y="48531"/>
                </a:lnTo>
                <a:lnTo>
                  <a:pt x="54220" y="41913"/>
                </a:lnTo>
                <a:lnTo>
                  <a:pt x="56684" y="30883"/>
                </a:lnTo>
                <a:lnTo>
                  <a:pt x="56684" y="22059"/>
                </a:lnTo>
                <a:lnTo>
                  <a:pt x="54220" y="11029"/>
                </a:lnTo>
                <a:lnTo>
                  <a:pt x="44362" y="4411"/>
                </a:lnTo>
                <a:lnTo>
                  <a:pt x="32039" y="0"/>
                </a:lnTo>
                <a:lnTo>
                  <a:pt x="24645" y="0"/>
                </a:lnTo>
                <a:lnTo>
                  <a:pt x="7393" y="41913"/>
                </a:lnTo>
                <a:lnTo>
                  <a:pt x="24645" y="52942"/>
                </a:lnTo>
              </a:path>
            </a:pathLst>
          </a:custGeom>
          <a:ln w="4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2924" y="1322405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52942"/>
                </a:moveTo>
                <a:lnTo>
                  <a:pt x="9858" y="48531"/>
                </a:lnTo>
                <a:lnTo>
                  <a:pt x="17251" y="41913"/>
                </a:lnTo>
                <a:lnTo>
                  <a:pt x="22181" y="30883"/>
                </a:lnTo>
                <a:lnTo>
                  <a:pt x="22181" y="22059"/>
                </a:lnTo>
                <a:lnTo>
                  <a:pt x="17251" y="11029"/>
                </a:lnTo>
                <a:lnTo>
                  <a:pt x="9858" y="4411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92073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94538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94537" y="1322405"/>
            <a:ext cx="37465" cy="22225"/>
          </a:xfrm>
          <a:custGeom>
            <a:avLst/>
            <a:gdLst/>
            <a:ahLst/>
            <a:cxnLst/>
            <a:rect l="l" t="t" r="r" b="b"/>
            <a:pathLst>
              <a:path w="37465" h="22225">
                <a:moveTo>
                  <a:pt x="0" y="22059"/>
                </a:moveTo>
                <a:lnTo>
                  <a:pt x="4929" y="11029"/>
                </a:lnTo>
                <a:lnTo>
                  <a:pt x="12322" y="4411"/>
                </a:lnTo>
                <a:lnTo>
                  <a:pt x="22181" y="0"/>
                </a:lnTo>
                <a:lnTo>
                  <a:pt x="34503" y="0"/>
                </a:lnTo>
                <a:lnTo>
                  <a:pt x="36968" y="4411"/>
                </a:lnTo>
                <a:lnTo>
                  <a:pt x="36968" y="8823"/>
                </a:lnTo>
                <a:lnTo>
                  <a:pt x="34503" y="11029"/>
                </a:lnTo>
                <a:lnTo>
                  <a:pt x="29574" y="8823"/>
                </a:lnTo>
                <a:lnTo>
                  <a:pt x="34503" y="4411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79750" y="1322405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79750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51223" y="1322405"/>
            <a:ext cx="54610" cy="53340"/>
          </a:xfrm>
          <a:custGeom>
            <a:avLst/>
            <a:gdLst/>
            <a:ahLst/>
            <a:cxnLst/>
            <a:rect l="l" t="t" r="r" b="b"/>
            <a:pathLst>
              <a:path w="54609" h="53340">
                <a:moveTo>
                  <a:pt x="4929" y="22059"/>
                </a:moveTo>
                <a:lnTo>
                  <a:pt x="54220" y="22059"/>
                </a:lnTo>
                <a:lnTo>
                  <a:pt x="54220" y="15441"/>
                </a:lnTo>
                <a:lnTo>
                  <a:pt x="49291" y="8823"/>
                </a:lnTo>
                <a:lnTo>
                  <a:pt x="46826" y="4411"/>
                </a:lnTo>
                <a:lnTo>
                  <a:pt x="36968" y="0"/>
                </a:lnTo>
                <a:lnTo>
                  <a:pt x="24645" y="0"/>
                </a:ln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4503" y="52942"/>
                </a:lnTo>
                <a:lnTo>
                  <a:pt x="46826" y="48531"/>
                </a:lnTo>
                <a:lnTo>
                  <a:pt x="54220" y="41913"/>
                </a:lnTo>
              </a:path>
            </a:pathLst>
          </a:custGeom>
          <a:ln w="46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98049" y="1326817"/>
            <a:ext cx="2540" cy="17780"/>
          </a:xfrm>
          <a:custGeom>
            <a:avLst/>
            <a:gdLst/>
            <a:ahLst/>
            <a:cxnLst/>
            <a:rect l="l" t="t" r="r" b="b"/>
            <a:pathLst>
              <a:path w="2540" h="17780">
                <a:moveTo>
                  <a:pt x="2464" y="17647"/>
                </a:move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56153" y="1322405"/>
            <a:ext cx="20320" cy="53340"/>
          </a:xfrm>
          <a:custGeom>
            <a:avLst/>
            <a:gdLst/>
            <a:ahLst/>
            <a:cxnLst/>
            <a:rect l="l" t="t" r="r" b="b"/>
            <a:pathLst>
              <a:path w="20320" h="53340">
                <a:moveTo>
                  <a:pt x="19716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19716" y="52942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57402" y="1421673"/>
            <a:ext cx="1844650" cy="983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59421" y="2504797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40751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7861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30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09759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39334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63980" y="2491562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44263" y="246950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44263" y="2469502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43893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71003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30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12900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42475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9560"/>
                </a:lnTo>
                <a:lnTo>
                  <a:pt x="41897" y="50736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3235"/>
                </a:lnTo>
                <a:lnTo>
                  <a:pt x="34503" y="4411"/>
                </a:lnTo>
                <a:lnTo>
                  <a:pt x="24645" y="0"/>
                </a:lnTo>
                <a:lnTo>
                  <a:pt x="19716" y="0"/>
                </a:lnTo>
                <a:lnTo>
                  <a:pt x="2464" y="35295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67120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4787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88932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16042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7940" y="2526857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87515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7393" y="0"/>
                </a:moveTo>
                <a:lnTo>
                  <a:pt x="0" y="30883"/>
                </a:lnTo>
                <a:lnTo>
                  <a:pt x="7393" y="24265"/>
                </a:lnTo>
                <a:lnTo>
                  <a:pt x="17251" y="22059"/>
                </a:lnTo>
                <a:lnTo>
                  <a:pt x="27110" y="22059"/>
                </a:lnTo>
                <a:lnTo>
                  <a:pt x="36968" y="24265"/>
                </a:lnTo>
                <a:lnTo>
                  <a:pt x="41897" y="30883"/>
                </a:lnTo>
                <a:lnTo>
                  <a:pt x="46826" y="39707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9560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7393" y="48531"/>
                </a:lnTo>
                <a:lnTo>
                  <a:pt x="2464" y="5073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4624" y="2491562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0" y="0"/>
                </a:moveTo>
                <a:lnTo>
                  <a:pt x="4929" y="2205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2059"/>
                </a:lnTo>
                <a:lnTo>
                  <a:pt x="12322" y="30883"/>
                </a:lnTo>
                <a:lnTo>
                  <a:pt x="4929" y="37501"/>
                </a:lnTo>
                <a:lnTo>
                  <a:pt x="0" y="3970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94908" y="2469502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94908" y="2469502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4">
                <a:moveTo>
                  <a:pt x="0" y="4411"/>
                </a:moveTo>
                <a:lnTo>
                  <a:pt x="14787" y="4411"/>
                </a:lnTo>
                <a:lnTo>
                  <a:pt x="32039" y="0"/>
                </a:lnTo>
              </a:path>
            </a:pathLst>
          </a:custGeom>
          <a:ln w="4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46294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35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58616" y="247391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46294" y="253126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02978" y="2526857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4929" y="0"/>
                </a:moveTo>
                <a:lnTo>
                  <a:pt x="0" y="2205"/>
                </a:lnTo>
                <a:lnTo>
                  <a:pt x="4929" y="4411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32553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59663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91332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35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03655" y="247391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91332" y="253126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50482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80056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04703" y="2491562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84985" y="246950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584986" y="2469502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89736" y="2191552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5">
                <a:moveTo>
                  <a:pt x="9858" y="2205"/>
                </a:moveTo>
                <a:lnTo>
                  <a:pt x="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6471"/>
                </a:lnTo>
                <a:lnTo>
                  <a:pt x="4929" y="33089"/>
                </a:lnTo>
                <a:lnTo>
                  <a:pt x="9858" y="39707"/>
                </a:lnTo>
                <a:lnTo>
                  <a:pt x="17251" y="39707"/>
                </a:lnTo>
                <a:lnTo>
                  <a:pt x="24645" y="37501"/>
                </a:lnTo>
                <a:lnTo>
                  <a:pt x="27110" y="33089"/>
                </a:lnTo>
                <a:lnTo>
                  <a:pt x="29574" y="28677"/>
                </a:lnTo>
                <a:lnTo>
                  <a:pt x="36968" y="11029"/>
                </a:lnTo>
                <a:lnTo>
                  <a:pt x="39433" y="4411"/>
                </a:lnTo>
                <a:lnTo>
                  <a:pt x="46826" y="0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06988" y="2191552"/>
            <a:ext cx="52069" cy="40005"/>
          </a:xfrm>
          <a:custGeom>
            <a:avLst/>
            <a:gdLst/>
            <a:ahLst/>
            <a:cxnLst/>
            <a:rect l="l" t="t" r="r" b="b"/>
            <a:pathLst>
              <a:path w="52070" h="40005">
                <a:moveTo>
                  <a:pt x="0" y="39707"/>
                </a:moveTo>
                <a:lnTo>
                  <a:pt x="7393" y="33089"/>
                </a:lnTo>
                <a:lnTo>
                  <a:pt x="9858" y="28677"/>
                </a:lnTo>
                <a:lnTo>
                  <a:pt x="17251" y="11029"/>
                </a:lnTo>
                <a:lnTo>
                  <a:pt x="19716" y="4411"/>
                </a:lnTo>
                <a:lnTo>
                  <a:pt x="22181" y="2205"/>
                </a:lnTo>
                <a:lnTo>
                  <a:pt x="29574" y="0"/>
                </a:lnTo>
                <a:lnTo>
                  <a:pt x="41897" y="0"/>
                </a:lnTo>
                <a:lnTo>
                  <a:pt x="49291" y="4411"/>
                </a:lnTo>
                <a:lnTo>
                  <a:pt x="51755" y="13235"/>
                </a:lnTo>
                <a:lnTo>
                  <a:pt x="51755" y="22059"/>
                </a:lnTo>
                <a:lnTo>
                  <a:pt x="49291" y="30883"/>
                </a:lnTo>
                <a:lnTo>
                  <a:pt x="41897" y="37501"/>
                </a:lnTo>
                <a:lnTo>
                  <a:pt x="32039" y="39707"/>
                </a:lnTo>
                <a:lnTo>
                  <a:pt x="51755" y="39707"/>
                </a:lnTo>
                <a:lnTo>
                  <a:pt x="41897" y="37501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89736" y="2143021"/>
            <a:ext cx="69215" cy="24765"/>
          </a:xfrm>
          <a:custGeom>
            <a:avLst/>
            <a:gdLst/>
            <a:ahLst/>
            <a:cxnLst/>
            <a:rect l="l" t="t" r="r" b="b"/>
            <a:pathLst>
              <a:path w="69214" h="24764">
                <a:moveTo>
                  <a:pt x="0" y="24265"/>
                </a:moveTo>
                <a:lnTo>
                  <a:pt x="56684" y="24265"/>
                </a:lnTo>
                <a:lnTo>
                  <a:pt x="66543" y="22059"/>
                </a:lnTo>
                <a:lnTo>
                  <a:pt x="69007" y="15441"/>
                </a:lnTo>
                <a:lnTo>
                  <a:pt x="69007" y="8823"/>
                </a:lnTo>
                <a:lnTo>
                  <a:pt x="66543" y="4411"/>
                </a:lnTo>
                <a:lnTo>
                  <a:pt x="59149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89736" y="2158462"/>
            <a:ext cx="69215" cy="6985"/>
          </a:xfrm>
          <a:custGeom>
            <a:avLst/>
            <a:gdLst/>
            <a:ahLst/>
            <a:cxnLst/>
            <a:rect l="l" t="t" r="r" b="b"/>
            <a:pathLst>
              <a:path w="69214" h="6985">
                <a:moveTo>
                  <a:pt x="0" y="6617"/>
                </a:moveTo>
                <a:lnTo>
                  <a:pt x="56684" y="6617"/>
                </a:lnTo>
                <a:lnTo>
                  <a:pt x="66543" y="2205"/>
                </a:lnTo>
                <a:lnTo>
                  <a:pt x="6900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14382" y="2151845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14382" y="2087872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0" y="24265"/>
                </a:moveTo>
                <a:lnTo>
                  <a:pt x="2464" y="33089"/>
                </a:lnTo>
                <a:lnTo>
                  <a:pt x="9858" y="37501"/>
                </a:lnTo>
                <a:lnTo>
                  <a:pt x="17251" y="41913"/>
                </a:lnTo>
                <a:lnTo>
                  <a:pt x="24645" y="41913"/>
                </a:lnTo>
                <a:lnTo>
                  <a:pt x="34503" y="37501"/>
                </a:lnTo>
                <a:lnTo>
                  <a:pt x="41897" y="33089"/>
                </a:lnTo>
                <a:lnTo>
                  <a:pt x="44362" y="24265"/>
                </a:lnTo>
                <a:lnTo>
                  <a:pt x="44362" y="17647"/>
                </a:lnTo>
                <a:lnTo>
                  <a:pt x="41897" y="8823"/>
                </a:lnTo>
                <a:lnTo>
                  <a:pt x="34503" y="4411"/>
                </a:lnTo>
                <a:lnTo>
                  <a:pt x="24645" y="0"/>
                </a:lnTo>
                <a:lnTo>
                  <a:pt x="17251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4265"/>
                </a:lnTo>
                <a:lnTo>
                  <a:pt x="2464" y="30883"/>
                </a:lnTo>
                <a:lnTo>
                  <a:pt x="9858" y="35295"/>
                </a:lnTo>
                <a:lnTo>
                  <a:pt x="17251" y="37501"/>
                </a:lnTo>
                <a:lnTo>
                  <a:pt x="24645" y="37501"/>
                </a:lnTo>
                <a:lnTo>
                  <a:pt x="34503" y="35295"/>
                </a:lnTo>
                <a:lnTo>
                  <a:pt x="41897" y="30883"/>
                </a:lnTo>
                <a:lnTo>
                  <a:pt x="44362" y="24265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14382" y="2092284"/>
            <a:ext cx="44450" cy="13335"/>
          </a:xfrm>
          <a:custGeom>
            <a:avLst/>
            <a:gdLst/>
            <a:ahLst/>
            <a:cxnLst/>
            <a:rect l="l" t="t" r="r" b="b"/>
            <a:pathLst>
              <a:path w="44450" h="13335">
                <a:moveTo>
                  <a:pt x="44362" y="13235"/>
                </a:moveTo>
                <a:lnTo>
                  <a:pt x="41897" y="8823"/>
                </a:lnTo>
                <a:lnTo>
                  <a:pt x="34503" y="2205"/>
                </a:lnTo>
                <a:lnTo>
                  <a:pt x="24645" y="0"/>
                </a:lnTo>
                <a:lnTo>
                  <a:pt x="17251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3235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89736" y="206581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89736" y="2061400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14382" y="2032723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0" y="0"/>
                </a:moveTo>
                <a:lnTo>
                  <a:pt x="32039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31634" y="2030517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80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31634" y="2032723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80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89736" y="2061400"/>
            <a:ext cx="0" cy="13335"/>
          </a:xfrm>
          <a:custGeom>
            <a:avLst/>
            <a:gdLst/>
            <a:ahLst/>
            <a:cxnLst/>
            <a:rect l="l" t="t" r="r" b="b"/>
            <a:pathLst>
              <a:path h="13335">
                <a:moveTo>
                  <a:pt x="0" y="1323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14382" y="2023899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58744" y="2052577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58744" y="2023899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14382" y="1970956"/>
            <a:ext cx="44450" cy="40005"/>
          </a:xfrm>
          <a:custGeom>
            <a:avLst/>
            <a:gdLst/>
            <a:ahLst/>
            <a:cxnLst/>
            <a:rect l="l" t="t" r="r" b="b"/>
            <a:pathLst>
              <a:path w="44450" h="40005">
                <a:moveTo>
                  <a:pt x="17251" y="35295"/>
                </a:moveTo>
                <a:lnTo>
                  <a:pt x="17251" y="0"/>
                </a:lnTo>
                <a:lnTo>
                  <a:pt x="12322" y="0"/>
                </a:lnTo>
                <a:lnTo>
                  <a:pt x="4929" y="4411"/>
                </a:lnTo>
                <a:lnTo>
                  <a:pt x="2464" y="6617"/>
                </a:lnTo>
                <a:lnTo>
                  <a:pt x="0" y="13235"/>
                </a:lnTo>
                <a:lnTo>
                  <a:pt x="0" y="22059"/>
                </a:lnTo>
                <a:lnTo>
                  <a:pt x="2464" y="30883"/>
                </a:lnTo>
                <a:lnTo>
                  <a:pt x="9858" y="35295"/>
                </a:lnTo>
                <a:lnTo>
                  <a:pt x="17251" y="39707"/>
                </a:lnTo>
                <a:lnTo>
                  <a:pt x="24645" y="39707"/>
                </a:lnTo>
                <a:lnTo>
                  <a:pt x="34503" y="35295"/>
                </a:lnTo>
                <a:lnTo>
                  <a:pt x="41897" y="30883"/>
                </a:lnTo>
                <a:lnTo>
                  <a:pt x="44362" y="22059"/>
                </a:lnTo>
                <a:lnTo>
                  <a:pt x="44362" y="15441"/>
                </a:lnTo>
                <a:lnTo>
                  <a:pt x="41897" y="6617"/>
                </a:lnTo>
                <a:lnTo>
                  <a:pt x="34503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16846" y="197536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14787" y="0"/>
                </a:moveTo>
                <a:lnTo>
                  <a:pt x="7393" y="0"/>
                </a:lnTo>
                <a:lnTo>
                  <a:pt x="0" y="2205"/>
                </a:lnTo>
              </a:path>
            </a:pathLst>
          </a:custGeom>
          <a:ln w="4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14382" y="1993016"/>
            <a:ext cx="44450" cy="13335"/>
          </a:xfrm>
          <a:custGeom>
            <a:avLst/>
            <a:gdLst/>
            <a:ahLst/>
            <a:cxnLst/>
            <a:rect l="l" t="t" r="r" b="b"/>
            <a:pathLst>
              <a:path w="44450" h="13335">
                <a:moveTo>
                  <a:pt x="0" y="0"/>
                </a:moveTo>
                <a:lnTo>
                  <a:pt x="2464" y="4411"/>
                </a:lnTo>
                <a:lnTo>
                  <a:pt x="9858" y="11029"/>
                </a:lnTo>
                <a:lnTo>
                  <a:pt x="17251" y="13235"/>
                </a:lnTo>
                <a:lnTo>
                  <a:pt x="24645" y="13235"/>
                </a:lnTo>
                <a:lnTo>
                  <a:pt x="34503" y="11029"/>
                </a:lnTo>
                <a:lnTo>
                  <a:pt x="41897" y="4411"/>
                </a:lnTo>
                <a:lnTo>
                  <a:pt x="44362" y="0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14382" y="1922425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5" h="31114">
                <a:moveTo>
                  <a:pt x="4929" y="2205"/>
                </a:moveTo>
                <a:lnTo>
                  <a:pt x="0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4411"/>
                </a:lnTo>
                <a:lnTo>
                  <a:pt x="0" y="11029"/>
                </a:lnTo>
                <a:lnTo>
                  <a:pt x="0" y="22059"/>
                </a:lnTo>
                <a:lnTo>
                  <a:pt x="2464" y="28677"/>
                </a:lnTo>
                <a:lnTo>
                  <a:pt x="4929" y="30883"/>
                </a:lnTo>
                <a:lnTo>
                  <a:pt x="12322" y="30883"/>
                </a:lnTo>
                <a:lnTo>
                  <a:pt x="14787" y="28677"/>
                </a:lnTo>
                <a:lnTo>
                  <a:pt x="17251" y="22059"/>
                </a:lnTo>
                <a:lnTo>
                  <a:pt x="24645" y="8823"/>
                </a:lnTo>
                <a:lnTo>
                  <a:pt x="27110" y="2205"/>
                </a:lnTo>
                <a:lnTo>
                  <a:pt x="32039" y="0"/>
                </a:lnTo>
              </a:path>
            </a:pathLst>
          </a:custGeom>
          <a:ln w="4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24240" y="1922425"/>
            <a:ext cx="34925" cy="31115"/>
          </a:xfrm>
          <a:custGeom>
            <a:avLst/>
            <a:gdLst/>
            <a:ahLst/>
            <a:cxnLst/>
            <a:rect l="l" t="t" r="r" b="b"/>
            <a:pathLst>
              <a:path w="34925" h="31114">
                <a:moveTo>
                  <a:pt x="0" y="30883"/>
                </a:moveTo>
                <a:lnTo>
                  <a:pt x="2464" y="28677"/>
                </a:lnTo>
                <a:lnTo>
                  <a:pt x="4929" y="22059"/>
                </a:lnTo>
                <a:lnTo>
                  <a:pt x="12322" y="8823"/>
                </a:lnTo>
                <a:lnTo>
                  <a:pt x="14787" y="2205"/>
                </a:lnTo>
                <a:lnTo>
                  <a:pt x="17251" y="0"/>
                </a:lnTo>
                <a:lnTo>
                  <a:pt x="29574" y="0"/>
                </a:lnTo>
                <a:lnTo>
                  <a:pt x="32039" y="2205"/>
                </a:lnTo>
                <a:lnTo>
                  <a:pt x="34503" y="8823"/>
                </a:lnTo>
                <a:lnTo>
                  <a:pt x="34503" y="19853"/>
                </a:lnTo>
                <a:lnTo>
                  <a:pt x="32039" y="26471"/>
                </a:lnTo>
                <a:lnTo>
                  <a:pt x="29574" y="28677"/>
                </a:lnTo>
                <a:lnTo>
                  <a:pt x="22181" y="30883"/>
                </a:lnTo>
                <a:lnTo>
                  <a:pt x="34503" y="30883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89736" y="185183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89736" y="1849629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89736" y="1840805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58744" y="1840805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77413" y="1776832"/>
            <a:ext cx="108585" cy="50800"/>
          </a:xfrm>
          <a:custGeom>
            <a:avLst/>
            <a:gdLst/>
            <a:ahLst/>
            <a:cxnLst/>
            <a:rect l="l" t="t" r="r" b="b"/>
            <a:pathLst>
              <a:path w="108585" h="50800">
                <a:moveTo>
                  <a:pt x="0" y="0"/>
                </a:moveTo>
                <a:lnTo>
                  <a:pt x="108440" y="50736"/>
                </a:lnTo>
              </a:path>
            </a:pathLst>
          </a:custGeom>
          <a:ln w="4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89736" y="175477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89736" y="175256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689736" y="174374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58744" y="174374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41492" y="1704035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69">
                <a:moveTo>
                  <a:pt x="7393" y="2205"/>
                </a:moveTo>
                <a:lnTo>
                  <a:pt x="9858" y="4411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19853"/>
                </a:lnTo>
                <a:lnTo>
                  <a:pt x="7393" y="24265"/>
                </a:lnTo>
                <a:lnTo>
                  <a:pt x="14787" y="26471"/>
                </a:lnTo>
                <a:lnTo>
                  <a:pt x="19716" y="26471"/>
                </a:lnTo>
                <a:lnTo>
                  <a:pt x="27110" y="24265"/>
                </a:lnTo>
                <a:lnTo>
                  <a:pt x="29574" y="19853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7110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41492" y="1719477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2464" y="2205"/>
                </a:lnTo>
                <a:lnTo>
                  <a:pt x="7393" y="6617"/>
                </a:lnTo>
                <a:lnTo>
                  <a:pt x="14787" y="8823"/>
                </a:lnTo>
                <a:lnTo>
                  <a:pt x="19716" y="8823"/>
                </a:lnTo>
                <a:lnTo>
                  <a:pt x="27110" y="6617"/>
                </a:lnTo>
                <a:lnTo>
                  <a:pt x="29574" y="2205"/>
                </a:lnTo>
                <a:lnTo>
                  <a:pt x="32039" y="0"/>
                </a:lnTo>
              </a:path>
            </a:pathLst>
          </a:custGeom>
          <a:ln w="4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71067" y="1686388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4">
                <a:moveTo>
                  <a:pt x="2464" y="2205"/>
                </a:moveTo>
                <a:lnTo>
                  <a:pt x="0" y="4411"/>
                </a:lnTo>
                <a:lnTo>
                  <a:pt x="0" y="2205"/>
                </a:lnTo>
                <a:lnTo>
                  <a:pt x="0" y="0"/>
                </a:lnTo>
                <a:lnTo>
                  <a:pt x="7393" y="0"/>
                </a:lnTo>
                <a:lnTo>
                  <a:pt x="12322" y="2205"/>
                </a:lnTo>
                <a:lnTo>
                  <a:pt x="14787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26705" y="1637857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5">
                <a:moveTo>
                  <a:pt x="0" y="19853"/>
                </a:moveTo>
                <a:lnTo>
                  <a:pt x="2464" y="24265"/>
                </a:lnTo>
                <a:lnTo>
                  <a:pt x="7393" y="28677"/>
                </a:lnTo>
                <a:lnTo>
                  <a:pt x="12322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41897" y="28677"/>
                </a:lnTo>
                <a:lnTo>
                  <a:pt x="44362" y="24265"/>
                </a:lnTo>
                <a:lnTo>
                  <a:pt x="46826" y="19853"/>
                </a:lnTo>
                <a:lnTo>
                  <a:pt x="46826" y="15441"/>
                </a:lnTo>
                <a:lnTo>
                  <a:pt x="44362" y="8823"/>
                </a:lnTo>
                <a:lnTo>
                  <a:pt x="41897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5441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6471"/>
                </a:lnTo>
                <a:lnTo>
                  <a:pt x="12322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41897" y="26471"/>
                </a:lnTo>
                <a:lnTo>
                  <a:pt x="44362" y="24265"/>
                </a:lnTo>
                <a:lnTo>
                  <a:pt x="46826" y="19853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6704" y="1640063"/>
            <a:ext cx="46990" cy="13335"/>
          </a:xfrm>
          <a:custGeom>
            <a:avLst/>
            <a:gdLst/>
            <a:ahLst/>
            <a:cxnLst/>
            <a:rect l="l" t="t" r="r" b="b"/>
            <a:pathLst>
              <a:path w="46989" h="13335">
                <a:moveTo>
                  <a:pt x="46826" y="13235"/>
                </a:moveTo>
                <a:lnTo>
                  <a:pt x="44362" y="8823"/>
                </a:lnTo>
                <a:lnTo>
                  <a:pt x="41897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3235"/>
                </a:lnTo>
              </a:path>
            </a:pathLst>
          </a:custGeom>
          <a:ln w="44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61208" y="1637857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9858" y="24265"/>
                </a:moveTo>
                <a:lnTo>
                  <a:pt x="7393" y="24265"/>
                </a:lnTo>
                <a:lnTo>
                  <a:pt x="2464" y="24265"/>
                </a:lnTo>
                <a:lnTo>
                  <a:pt x="0" y="19853"/>
                </a:lnTo>
                <a:lnTo>
                  <a:pt x="0" y="17647"/>
                </a:lnTo>
                <a:lnTo>
                  <a:pt x="2464" y="13235"/>
                </a:lnTo>
                <a:lnTo>
                  <a:pt x="7393" y="11029"/>
                </a:lnTo>
                <a:lnTo>
                  <a:pt x="24645" y="8823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68602" y="1637857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30">
                <a:moveTo>
                  <a:pt x="0" y="11029"/>
                </a:moveTo>
                <a:lnTo>
                  <a:pt x="9858" y="8823"/>
                </a:lnTo>
                <a:lnTo>
                  <a:pt x="14787" y="6617"/>
                </a:lnTo>
                <a:lnTo>
                  <a:pt x="17251" y="4411"/>
                </a:lnTo>
                <a:lnTo>
                  <a:pt x="17251" y="2205"/>
                </a:lnTo>
                <a:lnTo>
                  <a:pt x="14787" y="0"/>
                </a:lnTo>
              </a:path>
            </a:pathLst>
          </a:custGeom>
          <a:ln w="45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26705" y="1598150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4787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1029"/>
                </a:lnTo>
                <a:lnTo>
                  <a:pt x="0" y="17647"/>
                </a:lnTo>
                <a:lnTo>
                  <a:pt x="2464" y="24265"/>
                </a:lnTo>
                <a:lnTo>
                  <a:pt x="7393" y="28677"/>
                </a:lnTo>
                <a:lnTo>
                  <a:pt x="12322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19853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39027" y="1598150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28677"/>
                </a:moveTo>
                <a:lnTo>
                  <a:pt x="2464" y="24265"/>
                </a:lnTo>
                <a:lnTo>
                  <a:pt x="4929" y="19853"/>
                </a:lnTo>
                <a:lnTo>
                  <a:pt x="9858" y="8823"/>
                </a:lnTo>
                <a:lnTo>
                  <a:pt x="12322" y="4411"/>
                </a:lnTo>
                <a:lnTo>
                  <a:pt x="14787" y="2205"/>
                </a:lnTo>
                <a:lnTo>
                  <a:pt x="19716" y="0"/>
                </a:lnTo>
                <a:lnTo>
                  <a:pt x="29574" y="0"/>
                </a:lnTo>
                <a:lnTo>
                  <a:pt x="32039" y="4411"/>
                </a:lnTo>
                <a:lnTo>
                  <a:pt x="34503" y="8823"/>
                </a:lnTo>
                <a:lnTo>
                  <a:pt x="34503" y="15441"/>
                </a:lnTo>
                <a:lnTo>
                  <a:pt x="32039" y="22059"/>
                </a:lnTo>
                <a:lnTo>
                  <a:pt x="29574" y="26471"/>
                </a:lnTo>
                <a:lnTo>
                  <a:pt x="22181" y="28677"/>
                </a:lnTo>
                <a:lnTo>
                  <a:pt x="34503" y="28677"/>
                </a:lnTo>
                <a:lnTo>
                  <a:pt x="29574" y="26471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72372" y="2748168"/>
            <a:ext cx="1829680" cy="980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59421" y="3830577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140751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67861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09759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39334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63980" y="3815135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44263" y="379528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44263" y="3795281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43893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471003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12900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42475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7354"/>
                </a:lnTo>
                <a:lnTo>
                  <a:pt x="41897" y="48531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1029"/>
                </a:lnTo>
                <a:lnTo>
                  <a:pt x="34503" y="2205"/>
                </a:lnTo>
                <a:lnTo>
                  <a:pt x="24645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4929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4929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567120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4787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788932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816042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857940" y="385043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887515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28677"/>
                </a:lnTo>
                <a:lnTo>
                  <a:pt x="7393" y="24265"/>
                </a:lnTo>
                <a:lnTo>
                  <a:pt x="17251" y="19853"/>
                </a:lnTo>
                <a:lnTo>
                  <a:pt x="27110" y="19853"/>
                </a:lnTo>
                <a:lnTo>
                  <a:pt x="36968" y="24265"/>
                </a:lnTo>
                <a:lnTo>
                  <a:pt x="41897" y="28677"/>
                </a:lnTo>
                <a:lnTo>
                  <a:pt x="46826" y="37501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7354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7393" y="46325"/>
                </a:lnTo>
                <a:lnTo>
                  <a:pt x="2464" y="48531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14624" y="3815135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29" y="4411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4265"/>
                </a:lnTo>
                <a:lnTo>
                  <a:pt x="12322" y="33089"/>
                </a:lnTo>
                <a:lnTo>
                  <a:pt x="4929" y="37501"/>
                </a:lnTo>
                <a:lnTo>
                  <a:pt x="0" y="41913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94908" y="379528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894908" y="3795281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5"/>
                </a:moveTo>
                <a:lnTo>
                  <a:pt x="14787" y="2205"/>
                </a:lnTo>
                <a:lnTo>
                  <a:pt x="32039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146294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158616" y="3797487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146294" y="385704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202978" y="385043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29" y="0"/>
                </a:moveTo>
                <a:lnTo>
                  <a:pt x="0" y="2205"/>
                </a:lnTo>
                <a:lnTo>
                  <a:pt x="4929" y="6617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232553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259663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91332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03655" y="3797487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491332" y="385704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550482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580056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604703" y="3815135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584985" y="379528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584986" y="3795281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04523" y="3629835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9858" y="4411"/>
                </a:moveTo>
                <a:lnTo>
                  <a:pt x="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4787" y="41913"/>
                </a:lnTo>
                <a:lnTo>
                  <a:pt x="22181" y="39707"/>
                </a:lnTo>
                <a:lnTo>
                  <a:pt x="24645" y="35295"/>
                </a:lnTo>
                <a:lnTo>
                  <a:pt x="27110" y="30883"/>
                </a:lnTo>
                <a:lnTo>
                  <a:pt x="34503" y="13235"/>
                </a:lnTo>
                <a:lnTo>
                  <a:pt x="36968" y="6617"/>
                </a:lnTo>
                <a:lnTo>
                  <a:pt x="44362" y="0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19311" y="3629835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7393" y="35295"/>
                </a:lnTo>
                <a:lnTo>
                  <a:pt x="9858" y="30883"/>
                </a:lnTo>
                <a:lnTo>
                  <a:pt x="17251" y="13235"/>
                </a:lnTo>
                <a:lnTo>
                  <a:pt x="19716" y="6617"/>
                </a:lnTo>
                <a:lnTo>
                  <a:pt x="22181" y="4411"/>
                </a:lnTo>
                <a:lnTo>
                  <a:pt x="29574" y="0"/>
                </a:lnTo>
                <a:lnTo>
                  <a:pt x="44362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4362" y="39707"/>
                </a:lnTo>
                <a:lnTo>
                  <a:pt x="34503" y="41913"/>
                </a:lnTo>
                <a:lnTo>
                  <a:pt x="51755" y="41913"/>
                </a:lnTo>
                <a:lnTo>
                  <a:pt x="44362" y="39707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704523" y="3583510"/>
            <a:ext cx="66675" cy="24765"/>
          </a:xfrm>
          <a:custGeom>
            <a:avLst/>
            <a:gdLst/>
            <a:ahLst/>
            <a:cxnLst/>
            <a:rect l="l" t="t" r="r" b="b"/>
            <a:pathLst>
              <a:path w="66675" h="24764">
                <a:moveTo>
                  <a:pt x="0" y="24265"/>
                </a:moveTo>
                <a:lnTo>
                  <a:pt x="54220" y="24265"/>
                </a:lnTo>
                <a:lnTo>
                  <a:pt x="64078" y="19853"/>
                </a:lnTo>
                <a:lnTo>
                  <a:pt x="66543" y="15441"/>
                </a:lnTo>
                <a:lnTo>
                  <a:pt x="66543" y="8823"/>
                </a:lnTo>
                <a:lnTo>
                  <a:pt x="64078" y="4411"/>
                </a:lnTo>
                <a:lnTo>
                  <a:pt x="59149" y="0"/>
                </a:lnTo>
              </a:path>
            </a:pathLst>
          </a:custGeom>
          <a:ln w="4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704523" y="3598952"/>
            <a:ext cx="66675" cy="4445"/>
          </a:xfrm>
          <a:custGeom>
            <a:avLst/>
            <a:gdLst/>
            <a:ahLst/>
            <a:cxnLst/>
            <a:rect l="l" t="t" r="r" b="b"/>
            <a:pathLst>
              <a:path w="66675" h="4445">
                <a:moveTo>
                  <a:pt x="0" y="4411"/>
                </a:moveTo>
                <a:lnTo>
                  <a:pt x="54220" y="4411"/>
                </a:lnTo>
                <a:lnTo>
                  <a:pt x="64078" y="2205"/>
                </a:lnTo>
                <a:lnTo>
                  <a:pt x="6654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26705" y="3592334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726705" y="3528361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0" y="24265"/>
                </a:moveTo>
                <a:lnTo>
                  <a:pt x="2464" y="33089"/>
                </a:lnTo>
                <a:lnTo>
                  <a:pt x="9858" y="37501"/>
                </a:lnTo>
                <a:lnTo>
                  <a:pt x="19716" y="41913"/>
                </a:lnTo>
                <a:lnTo>
                  <a:pt x="27110" y="41913"/>
                </a:lnTo>
                <a:lnTo>
                  <a:pt x="36968" y="37501"/>
                </a:lnTo>
                <a:lnTo>
                  <a:pt x="41897" y="33089"/>
                </a:lnTo>
                <a:lnTo>
                  <a:pt x="44362" y="24265"/>
                </a:lnTo>
                <a:lnTo>
                  <a:pt x="44362" y="17647"/>
                </a:lnTo>
                <a:lnTo>
                  <a:pt x="41897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7647"/>
                </a:lnTo>
                <a:lnTo>
                  <a:pt x="0" y="24265"/>
                </a:lnTo>
                <a:lnTo>
                  <a:pt x="36968" y="35295"/>
                </a:lnTo>
                <a:lnTo>
                  <a:pt x="44362" y="24265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726704" y="3530567"/>
            <a:ext cx="44450" cy="15875"/>
          </a:xfrm>
          <a:custGeom>
            <a:avLst/>
            <a:gdLst/>
            <a:ahLst/>
            <a:cxnLst/>
            <a:rect l="l" t="t" r="r" b="b"/>
            <a:pathLst>
              <a:path w="44450" h="15875">
                <a:moveTo>
                  <a:pt x="44362" y="15441"/>
                </a:moveTo>
                <a:lnTo>
                  <a:pt x="41897" y="8823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5441"/>
                </a:lnTo>
              </a:path>
            </a:pathLst>
          </a:custGeom>
          <a:ln w="4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704523" y="3504095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704523" y="3501889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726705" y="3473212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0" y="0"/>
                </a:moveTo>
                <a:lnTo>
                  <a:pt x="32039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746421" y="3471006"/>
            <a:ext cx="24765" cy="17780"/>
          </a:xfrm>
          <a:custGeom>
            <a:avLst/>
            <a:gdLst/>
            <a:ahLst/>
            <a:cxnLst/>
            <a:rect l="l" t="t" r="r" b="b"/>
            <a:pathLst>
              <a:path w="24764" h="17779">
                <a:moveTo>
                  <a:pt x="0" y="17647"/>
                </a:moveTo>
                <a:lnTo>
                  <a:pt x="24645" y="0"/>
                </a:lnTo>
              </a:path>
            </a:pathLst>
          </a:custGeom>
          <a:ln w="4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746421" y="3473212"/>
            <a:ext cx="24765" cy="17780"/>
          </a:xfrm>
          <a:custGeom>
            <a:avLst/>
            <a:gdLst/>
            <a:ahLst/>
            <a:cxnLst/>
            <a:rect l="l" t="t" r="r" b="b"/>
            <a:pathLst>
              <a:path w="24764" h="17779">
                <a:moveTo>
                  <a:pt x="0" y="17647"/>
                </a:moveTo>
                <a:lnTo>
                  <a:pt x="24645" y="0"/>
                </a:lnTo>
              </a:path>
            </a:pathLst>
          </a:custGeom>
          <a:ln w="4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704523" y="3501889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26705" y="346438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771067" y="3493066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771067" y="346438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26704" y="3411445"/>
            <a:ext cx="44450" cy="38100"/>
          </a:xfrm>
          <a:custGeom>
            <a:avLst/>
            <a:gdLst/>
            <a:ahLst/>
            <a:cxnLst/>
            <a:rect l="l" t="t" r="r" b="b"/>
            <a:pathLst>
              <a:path w="44450" h="38100">
                <a:moveTo>
                  <a:pt x="19716" y="35295"/>
                </a:moveTo>
                <a:lnTo>
                  <a:pt x="19716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6617"/>
                </a:lnTo>
                <a:lnTo>
                  <a:pt x="0" y="11029"/>
                </a:lnTo>
                <a:lnTo>
                  <a:pt x="0" y="19853"/>
                </a:lnTo>
                <a:lnTo>
                  <a:pt x="2464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1897" y="28677"/>
                </a:lnTo>
                <a:lnTo>
                  <a:pt x="44362" y="19853"/>
                </a:lnTo>
                <a:lnTo>
                  <a:pt x="44362" y="15441"/>
                </a:lnTo>
                <a:lnTo>
                  <a:pt x="41897" y="6617"/>
                </a:lnTo>
                <a:lnTo>
                  <a:pt x="36968" y="0"/>
                </a:lnTo>
              </a:path>
            </a:pathLst>
          </a:custGeom>
          <a:ln w="4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729169" y="3413651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17251" y="0"/>
                </a:moveTo>
                <a:lnTo>
                  <a:pt x="7393" y="0"/>
                </a:lnTo>
                <a:lnTo>
                  <a:pt x="0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726705" y="3431299"/>
            <a:ext cx="44450" cy="15875"/>
          </a:xfrm>
          <a:custGeom>
            <a:avLst/>
            <a:gdLst/>
            <a:ahLst/>
            <a:cxnLst/>
            <a:rect l="l" t="t" r="r" b="b"/>
            <a:pathLst>
              <a:path w="44450" h="15875">
                <a:moveTo>
                  <a:pt x="0" y="0"/>
                </a:moveTo>
                <a:lnTo>
                  <a:pt x="2464" y="6617"/>
                </a:lnTo>
                <a:lnTo>
                  <a:pt x="9858" y="13235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3235"/>
                </a:lnTo>
                <a:lnTo>
                  <a:pt x="41897" y="6617"/>
                </a:lnTo>
                <a:lnTo>
                  <a:pt x="44362" y="0"/>
                </a:lnTo>
              </a:path>
            </a:pathLst>
          </a:custGeom>
          <a:ln w="4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726705" y="3362914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5" h="31114">
                <a:moveTo>
                  <a:pt x="4929" y="2205"/>
                </a:moveTo>
                <a:lnTo>
                  <a:pt x="0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4411"/>
                </a:lnTo>
                <a:lnTo>
                  <a:pt x="0" y="11029"/>
                </a:lnTo>
                <a:lnTo>
                  <a:pt x="0" y="22059"/>
                </a:lnTo>
                <a:lnTo>
                  <a:pt x="2464" y="28677"/>
                </a:lnTo>
                <a:lnTo>
                  <a:pt x="4929" y="30883"/>
                </a:lnTo>
                <a:lnTo>
                  <a:pt x="12322" y="30883"/>
                </a:lnTo>
                <a:lnTo>
                  <a:pt x="14787" y="28677"/>
                </a:lnTo>
                <a:lnTo>
                  <a:pt x="19716" y="22059"/>
                </a:lnTo>
                <a:lnTo>
                  <a:pt x="27110" y="8823"/>
                </a:lnTo>
                <a:lnTo>
                  <a:pt x="29574" y="2205"/>
                </a:lnTo>
                <a:lnTo>
                  <a:pt x="32039" y="0"/>
                </a:lnTo>
              </a:path>
            </a:pathLst>
          </a:custGeom>
          <a:ln w="4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736563" y="3362914"/>
            <a:ext cx="34925" cy="31115"/>
          </a:xfrm>
          <a:custGeom>
            <a:avLst/>
            <a:gdLst/>
            <a:ahLst/>
            <a:cxnLst/>
            <a:rect l="l" t="t" r="r" b="b"/>
            <a:pathLst>
              <a:path w="34925" h="31114">
                <a:moveTo>
                  <a:pt x="0" y="30883"/>
                </a:moveTo>
                <a:lnTo>
                  <a:pt x="2464" y="28677"/>
                </a:lnTo>
                <a:lnTo>
                  <a:pt x="4929" y="22059"/>
                </a:lnTo>
                <a:lnTo>
                  <a:pt x="12322" y="8823"/>
                </a:lnTo>
                <a:lnTo>
                  <a:pt x="17251" y="2205"/>
                </a:lnTo>
                <a:lnTo>
                  <a:pt x="19716" y="0"/>
                </a:lnTo>
                <a:lnTo>
                  <a:pt x="29574" y="0"/>
                </a:lnTo>
                <a:lnTo>
                  <a:pt x="32039" y="2205"/>
                </a:lnTo>
                <a:lnTo>
                  <a:pt x="34503" y="8823"/>
                </a:lnTo>
                <a:lnTo>
                  <a:pt x="34503" y="19853"/>
                </a:lnTo>
                <a:lnTo>
                  <a:pt x="32039" y="26471"/>
                </a:lnTo>
                <a:lnTo>
                  <a:pt x="29574" y="28677"/>
                </a:lnTo>
                <a:lnTo>
                  <a:pt x="22181" y="30883"/>
                </a:lnTo>
                <a:lnTo>
                  <a:pt x="34503" y="30883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704523" y="3250410"/>
            <a:ext cx="66675" cy="46355"/>
          </a:xfrm>
          <a:custGeom>
            <a:avLst/>
            <a:gdLst/>
            <a:ahLst/>
            <a:cxnLst/>
            <a:rect l="l" t="t" r="r" b="b"/>
            <a:pathLst>
              <a:path w="66675" h="46354">
                <a:moveTo>
                  <a:pt x="0" y="26471"/>
                </a:moveTo>
                <a:lnTo>
                  <a:pt x="2464" y="35295"/>
                </a:lnTo>
                <a:lnTo>
                  <a:pt x="9858" y="41913"/>
                </a:lnTo>
                <a:lnTo>
                  <a:pt x="14787" y="44119"/>
                </a:lnTo>
                <a:lnTo>
                  <a:pt x="27110" y="46325"/>
                </a:lnTo>
                <a:lnTo>
                  <a:pt x="36968" y="46325"/>
                </a:lnTo>
                <a:lnTo>
                  <a:pt x="51755" y="44119"/>
                </a:lnTo>
                <a:lnTo>
                  <a:pt x="59149" y="41913"/>
                </a:lnTo>
                <a:lnTo>
                  <a:pt x="64078" y="35295"/>
                </a:lnTo>
                <a:lnTo>
                  <a:pt x="66543" y="26471"/>
                </a:lnTo>
                <a:lnTo>
                  <a:pt x="66543" y="19853"/>
                </a:lnTo>
                <a:lnTo>
                  <a:pt x="64078" y="11029"/>
                </a:lnTo>
                <a:lnTo>
                  <a:pt x="59149" y="6617"/>
                </a:lnTo>
                <a:lnTo>
                  <a:pt x="51755" y="4411"/>
                </a:lnTo>
                <a:lnTo>
                  <a:pt x="36968" y="0"/>
                </a:lnTo>
                <a:lnTo>
                  <a:pt x="27110" y="0"/>
                </a:lnTo>
                <a:lnTo>
                  <a:pt x="14787" y="4411"/>
                </a:lnTo>
                <a:lnTo>
                  <a:pt x="9858" y="6617"/>
                </a:lnTo>
                <a:lnTo>
                  <a:pt x="2464" y="11029"/>
                </a:lnTo>
                <a:lnTo>
                  <a:pt x="0" y="19853"/>
                </a:lnTo>
                <a:lnTo>
                  <a:pt x="0" y="26471"/>
                </a:lnTo>
                <a:lnTo>
                  <a:pt x="2464" y="33089"/>
                </a:lnTo>
                <a:lnTo>
                  <a:pt x="9858" y="37501"/>
                </a:lnTo>
                <a:lnTo>
                  <a:pt x="14787" y="41913"/>
                </a:lnTo>
                <a:lnTo>
                  <a:pt x="27110" y="44119"/>
                </a:lnTo>
                <a:lnTo>
                  <a:pt x="36968" y="44119"/>
                </a:lnTo>
                <a:lnTo>
                  <a:pt x="51755" y="41913"/>
                </a:lnTo>
                <a:lnTo>
                  <a:pt x="59149" y="37501"/>
                </a:lnTo>
                <a:lnTo>
                  <a:pt x="64078" y="33089"/>
                </a:lnTo>
                <a:lnTo>
                  <a:pt x="66543" y="26471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704523" y="3254823"/>
            <a:ext cx="66675" cy="15875"/>
          </a:xfrm>
          <a:custGeom>
            <a:avLst/>
            <a:gdLst/>
            <a:ahLst/>
            <a:cxnLst/>
            <a:rect l="l" t="t" r="r" b="b"/>
            <a:pathLst>
              <a:path w="66675" h="15875">
                <a:moveTo>
                  <a:pt x="66543" y="15441"/>
                </a:moveTo>
                <a:lnTo>
                  <a:pt x="64078" y="11029"/>
                </a:lnTo>
                <a:lnTo>
                  <a:pt x="59149" y="4411"/>
                </a:lnTo>
                <a:lnTo>
                  <a:pt x="51755" y="2205"/>
                </a:lnTo>
                <a:lnTo>
                  <a:pt x="36968" y="0"/>
                </a:lnTo>
                <a:lnTo>
                  <a:pt x="27110" y="0"/>
                </a:lnTo>
                <a:lnTo>
                  <a:pt x="14787" y="2205"/>
                </a:lnTo>
                <a:lnTo>
                  <a:pt x="9858" y="4411"/>
                </a:lnTo>
                <a:lnTo>
                  <a:pt x="2464" y="11029"/>
                </a:lnTo>
                <a:lnTo>
                  <a:pt x="0" y="15441"/>
                </a:lnTo>
              </a:path>
            </a:pathLst>
          </a:custGeom>
          <a:ln w="44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753815" y="3250410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4" h="35560">
                <a:moveTo>
                  <a:pt x="12322" y="35295"/>
                </a:moveTo>
                <a:lnTo>
                  <a:pt x="9858" y="35295"/>
                </a:lnTo>
                <a:lnTo>
                  <a:pt x="2464" y="33089"/>
                </a:lnTo>
                <a:lnTo>
                  <a:pt x="0" y="26471"/>
                </a:lnTo>
                <a:lnTo>
                  <a:pt x="0" y="24265"/>
                </a:lnTo>
                <a:lnTo>
                  <a:pt x="2464" y="17647"/>
                </a:lnTo>
                <a:lnTo>
                  <a:pt x="9858" y="15441"/>
                </a:lnTo>
                <a:lnTo>
                  <a:pt x="34503" y="11029"/>
                </a:lnTo>
                <a:lnTo>
                  <a:pt x="36968" y="8823"/>
                </a:lnTo>
                <a:lnTo>
                  <a:pt x="36968" y="4411"/>
                </a:lnTo>
                <a:lnTo>
                  <a:pt x="32039" y="0"/>
                </a:lnTo>
                <a:lnTo>
                  <a:pt x="27110" y="0"/>
                </a:lnTo>
              </a:path>
            </a:pathLst>
          </a:custGeom>
          <a:ln w="4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763673" y="3250410"/>
            <a:ext cx="24765" cy="15875"/>
          </a:xfrm>
          <a:custGeom>
            <a:avLst/>
            <a:gdLst/>
            <a:ahLst/>
            <a:cxnLst/>
            <a:rect l="l" t="t" r="r" b="b"/>
            <a:pathLst>
              <a:path w="24764" h="15875">
                <a:moveTo>
                  <a:pt x="0" y="15441"/>
                </a:moveTo>
                <a:lnTo>
                  <a:pt x="14787" y="11029"/>
                </a:lnTo>
                <a:lnTo>
                  <a:pt x="22181" y="8823"/>
                </a:lnTo>
                <a:lnTo>
                  <a:pt x="24645" y="6617"/>
                </a:lnTo>
                <a:lnTo>
                  <a:pt x="24645" y="4411"/>
                </a:lnTo>
                <a:lnTo>
                  <a:pt x="22181" y="0"/>
                </a:lnTo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689736" y="3184232"/>
            <a:ext cx="108585" cy="53340"/>
          </a:xfrm>
          <a:custGeom>
            <a:avLst/>
            <a:gdLst/>
            <a:ahLst/>
            <a:cxnLst/>
            <a:rect l="l" t="t" r="r" b="b"/>
            <a:pathLst>
              <a:path w="108585" h="53339">
                <a:moveTo>
                  <a:pt x="0" y="0"/>
                </a:moveTo>
                <a:lnTo>
                  <a:pt x="108440" y="52942"/>
                </a:lnTo>
              </a:path>
            </a:pathLst>
          </a:custGeom>
          <a:ln w="45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704523" y="3162172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704523" y="3159966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704523" y="3151142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771067" y="3151142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756279" y="3111435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69">
                <a:moveTo>
                  <a:pt x="7393" y="2205"/>
                </a:moveTo>
                <a:lnTo>
                  <a:pt x="7393" y="4411"/>
                </a:lnTo>
                <a:lnTo>
                  <a:pt x="9858" y="2205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22059"/>
                </a:lnTo>
                <a:lnTo>
                  <a:pt x="7393" y="24265"/>
                </a:lnTo>
                <a:lnTo>
                  <a:pt x="12322" y="26471"/>
                </a:lnTo>
                <a:lnTo>
                  <a:pt x="17251" y="26471"/>
                </a:lnTo>
                <a:lnTo>
                  <a:pt x="24645" y="24265"/>
                </a:lnTo>
                <a:lnTo>
                  <a:pt x="29574" y="22059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756279" y="3126877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2322" y="8823"/>
                </a:lnTo>
                <a:lnTo>
                  <a:pt x="17251" y="8823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783390" y="3093788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4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2322" y="2205"/>
                </a:lnTo>
                <a:lnTo>
                  <a:pt x="14787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739027" y="3047463"/>
            <a:ext cx="49530" cy="31115"/>
          </a:xfrm>
          <a:custGeom>
            <a:avLst/>
            <a:gdLst/>
            <a:ahLst/>
            <a:cxnLst/>
            <a:rect l="l" t="t" r="r" b="b"/>
            <a:pathLst>
              <a:path w="49529" h="3111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12322" y="30883"/>
                </a:lnTo>
                <a:lnTo>
                  <a:pt x="22181" y="30883"/>
                </a:lnTo>
                <a:lnTo>
                  <a:pt x="27110" y="30883"/>
                </a:lnTo>
                <a:lnTo>
                  <a:pt x="36968" y="30883"/>
                </a:lnTo>
                <a:lnTo>
                  <a:pt x="41897" y="28677"/>
                </a:lnTo>
                <a:lnTo>
                  <a:pt x="46826" y="24265"/>
                </a:lnTo>
                <a:lnTo>
                  <a:pt x="49291" y="17647"/>
                </a:lnTo>
                <a:lnTo>
                  <a:pt x="49291" y="13235"/>
                </a:lnTo>
                <a:lnTo>
                  <a:pt x="46826" y="6617"/>
                </a:lnTo>
                <a:lnTo>
                  <a:pt x="41897" y="2205"/>
                </a:lnTo>
                <a:lnTo>
                  <a:pt x="36968" y="2205"/>
                </a:lnTo>
                <a:lnTo>
                  <a:pt x="27110" y="0"/>
                </a:lnTo>
                <a:lnTo>
                  <a:pt x="22181" y="0"/>
                </a:lnTo>
                <a:lnTo>
                  <a:pt x="12322" y="2205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12322" y="28677"/>
                </a:lnTo>
                <a:lnTo>
                  <a:pt x="22181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41897" y="26471"/>
                </a:lnTo>
                <a:lnTo>
                  <a:pt x="46826" y="22059"/>
                </a:lnTo>
                <a:lnTo>
                  <a:pt x="49291" y="17647"/>
                </a:lnTo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739027" y="3049668"/>
            <a:ext cx="49530" cy="11430"/>
          </a:xfrm>
          <a:custGeom>
            <a:avLst/>
            <a:gdLst/>
            <a:ahLst/>
            <a:cxnLst/>
            <a:rect l="l" t="t" r="r" b="b"/>
            <a:pathLst>
              <a:path w="49529" h="11430">
                <a:moveTo>
                  <a:pt x="49291" y="11029"/>
                </a:moveTo>
                <a:lnTo>
                  <a:pt x="46826" y="6617"/>
                </a:lnTo>
                <a:lnTo>
                  <a:pt x="41897" y="2205"/>
                </a:lnTo>
                <a:lnTo>
                  <a:pt x="36968" y="0"/>
                </a:lnTo>
                <a:lnTo>
                  <a:pt x="27110" y="0"/>
                </a:lnTo>
                <a:lnTo>
                  <a:pt x="22181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1029"/>
                </a:lnTo>
              </a:path>
            </a:pathLst>
          </a:custGeom>
          <a:ln w="4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773531" y="3047463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9858" y="24265"/>
                </a:moveTo>
                <a:lnTo>
                  <a:pt x="7393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1029"/>
                </a:lnTo>
                <a:lnTo>
                  <a:pt x="7393" y="8823"/>
                </a:lnTo>
                <a:lnTo>
                  <a:pt x="24645" y="6617"/>
                </a:lnTo>
                <a:lnTo>
                  <a:pt x="27110" y="4411"/>
                </a:lnTo>
                <a:lnTo>
                  <a:pt x="27110" y="2205"/>
                </a:lnTo>
                <a:lnTo>
                  <a:pt x="22181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780925" y="3047463"/>
            <a:ext cx="17780" cy="8890"/>
          </a:xfrm>
          <a:custGeom>
            <a:avLst/>
            <a:gdLst/>
            <a:ahLst/>
            <a:cxnLst/>
            <a:rect l="l" t="t" r="r" b="b"/>
            <a:pathLst>
              <a:path w="17779" h="8889">
                <a:moveTo>
                  <a:pt x="0" y="8823"/>
                </a:moveTo>
                <a:lnTo>
                  <a:pt x="12322" y="6617"/>
                </a:lnTo>
                <a:lnTo>
                  <a:pt x="14787" y="4411"/>
                </a:lnTo>
                <a:lnTo>
                  <a:pt x="17251" y="2205"/>
                </a:lnTo>
                <a:lnTo>
                  <a:pt x="14787" y="0"/>
                </a:lnTo>
              </a:path>
            </a:pathLst>
          </a:custGeom>
          <a:ln w="45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739027" y="3005549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4787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4265"/>
                </a:lnTo>
                <a:lnTo>
                  <a:pt x="7393" y="28677"/>
                </a:lnTo>
                <a:lnTo>
                  <a:pt x="12322" y="28677"/>
                </a:lnTo>
                <a:lnTo>
                  <a:pt x="17251" y="26471"/>
                </a:lnTo>
                <a:lnTo>
                  <a:pt x="19716" y="24265"/>
                </a:lnTo>
                <a:lnTo>
                  <a:pt x="22181" y="19853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751350" y="3005549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19853"/>
                </a:lnTo>
                <a:lnTo>
                  <a:pt x="12322" y="8823"/>
                </a:lnTo>
                <a:lnTo>
                  <a:pt x="12322" y="4411"/>
                </a:lnTo>
                <a:lnTo>
                  <a:pt x="14787" y="2205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2059"/>
                </a:lnTo>
                <a:lnTo>
                  <a:pt x="29574" y="26471"/>
                </a:lnTo>
                <a:lnTo>
                  <a:pt x="22181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689736" y="294157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689736" y="293937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689736" y="292172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798177" y="292172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04523" y="2851132"/>
            <a:ext cx="66675" cy="53340"/>
          </a:xfrm>
          <a:custGeom>
            <a:avLst/>
            <a:gdLst/>
            <a:ahLst/>
            <a:cxnLst/>
            <a:rect l="l" t="t" r="r" b="b"/>
            <a:pathLst>
              <a:path w="66675" h="53339">
                <a:moveTo>
                  <a:pt x="0" y="0"/>
                </a:moveTo>
                <a:lnTo>
                  <a:pt x="66543" y="52942"/>
                </a:lnTo>
              </a:path>
            </a:pathLst>
          </a:custGeom>
          <a:ln w="4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704523" y="2851132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7501"/>
                </a:moveTo>
                <a:lnTo>
                  <a:pt x="4929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6325"/>
                </a:lnTo>
                <a:lnTo>
                  <a:pt x="14787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7501"/>
                </a:lnTo>
                <a:lnTo>
                  <a:pt x="2464" y="33089"/>
                </a:lnTo>
                <a:lnTo>
                  <a:pt x="4929" y="24265"/>
                </a:lnTo>
                <a:lnTo>
                  <a:pt x="4929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748885" y="2851132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0" y="11029"/>
                </a:moveTo>
                <a:lnTo>
                  <a:pt x="4929" y="17647"/>
                </a:lnTo>
                <a:lnTo>
                  <a:pt x="9858" y="19853"/>
                </a:lnTo>
                <a:lnTo>
                  <a:pt x="17251" y="19853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2205"/>
                </a:lnTo>
                <a:lnTo>
                  <a:pt x="14787" y="0"/>
                </a:lnTo>
                <a:lnTo>
                  <a:pt x="7393" y="0"/>
                </a:lnTo>
                <a:lnTo>
                  <a:pt x="0" y="6617"/>
                </a:lnTo>
                <a:lnTo>
                  <a:pt x="0" y="11029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689736" y="281583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89736" y="281363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689736" y="2813631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798177" y="2813631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808294" y="4071026"/>
            <a:ext cx="1893759" cy="983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059421" y="5154150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140751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167861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209759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239334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263980" y="5140915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244263" y="511885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244263" y="5118855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443893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471003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512900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542475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9560"/>
                </a:lnTo>
                <a:lnTo>
                  <a:pt x="41897" y="50736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3235"/>
                </a:lnTo>
                <a:lnTo>
                  <a:pt x="34503" y="4411"/>
                </a:lnTo>
                <a:lnTo>
                  <a:pt x="24645" y="0"/>
                </a:lnTo>
                <a:lnTo>
                  <a:pt x="19716" y="0"/>
                </a:lnTo>
                <a:lnTo>
                  <a:pt x="2464" y="35295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567120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4787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788932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816042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857940" y="5176210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887515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30883"/>
                </a:lnTo>
                <a:lnTo>
                  <a:pt x="7393" y="24265"/>
                </a:lnTo>
                <a:lnTo>
                  <a:pt x="17251" y="22059"/>
                </a:lnTo>
                <a:lnTo>
                  <a:pt x="27110" y="22059"/>
                </a:lnTo>
                <a:lnTo>
                  <a:pt x="36968" y="24265"/>
                </a:lnTo>
                <a:lnTo>
                  <a:pt x="41897" y="30883"/>
                </a:lnTo>
                <a:lnTo>
                  <a:pt x="46826" y="39707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9560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7393" y="48531"/>
                </a:lnTo>
                <a:lnTo>
                  <a:pt x="2464" y="5073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914624" y="5140915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4">
                <a:moveTo>
                  <a:pt x="0" y="0"/>
                </a:moveTo>
                <a:lnTo>
                  <a:pt x="4929" y="2205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2059"/>
                </a:lnTo>
                <a:lnTo>
                  <a:pt x="12322" y="30883"/>
                </a:lnTo>
                <a:lnTo>
                  <a:pt x="4929" y="37501"/>
                </a:lnTo>
                <a:lnTo>
                  <a:pt x="0" y="3970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894908" y="5118854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894908" y="5118855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5">
                <a:moveTo>
                  <a:pt x="0" y="4411"/>
                </a:moveTo>
                <a:lnTo>
                  <a:pt x="14787" y="4411"/>
                </a:lnTo>
                <a:lnTo>
                  <a:pt x="32039" y="0"/>
                </a:lnTo>
              </a:path>
            </a:pathLst>
          </a:custGeom>
          <a:ln w="4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146294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35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158616" y="512326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46294" y="518062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202978" y="5176210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4929" y="0"/>
                </a:moveTo>
                <a:lnTo>
                  <a:pt x="0" y="2205"/>
                </a:lnTo>
                <a:lnTo>
                  <a:pt x="4929" y="4411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232553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259663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491332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35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503655" y="512326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491332" y="518062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550482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580056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604703" y="5140915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584985" y="511885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584986" y="5118855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637980" y="4957820"/>
            <a:ext cx="46990" cy="41910"/>
          </a:xfrm>
          <a:custGeom>
            <a:avLst/>
            <a:gdLst/>
            <a:ahLst/>
            <a:cxnLst/>
            <a:rect l="l" t="t" r="r" b="b"/>
            <a:pathLst>
              <a:path w="46989" h="41910">
                <a:moveTo>
                  <a:pt x="9858" y="4411"/>
                </a:moveTo>
                <a:lnTo>
                  <a:pt x="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7251" y="41913"/>
                </a:lnTo>
                <a:lnTo>
                  <a:pt x="22181" y="37501"/>
                </a:lnTo>
                <a:lnTo>
                  <a:pt x="27110" y="35295"/>
                </a:lnTo>
                <a:lnTo>
                  <a:pt x="29574" y="28677"/>
                </a:lnTo>
                <a:lnTo>
                  <a:pt x="36968" y="13235"/>
                </a:lnTo>
                <a:lnTo>
                  <a:pt x="39433" y="6617"/>
                </a:lnTo>
                <a:lnTo>
                  <a:pt x="4682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655232" y="4957820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4929" y="35295"/>
                </a:lnTo>
                <a:lnTo>
                  <a:pt x="9858" y="28677"/>
                </a:lnTo>
                <a:lnTo>
                  <a:pt x="14787" y="13235"/>
                </a:lnTo>
                <a:lnTo>
                  <a:pt x="19716" y="6617"/>
                </a:lnTo>
                <a:lnTo>
                  <a:pt x="22181" y="4411"/>
                </a:lnTo>
                <a:lnTo>
                  <a:pt x="29574" y="0"/>
                </a:lnTo>
                <a:lnTo>
                  <a:pt x="41897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1897" y="37501"/>
                </a:lnTo>
                <a:lnTo>
                  <a:pt x="32039" y="41913"/>
                </a:lnTo>
                <a:lnTo>
                  <a:pt x="51755" y="41913"/>
                </a:lnTo>
                <a:lnTo>
                  <a:pt x="41897" y="37501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37980" y="4911495"/>
            <a:ext cx="69215" cy="24765"/>
          </a:xfrm>
          <a:custGeom>
            <a:avLst/>
            <a:gdLst/>
            <a:ahLst/>
            <a:cxnLst/>
            <a:rect l="l" t="t" r="r" b="b"/>
            <a:pathLst>
              <a:path w="69214" h="24764">
                <a:moveTo>
                  <a:pt x="0" y="24265"/>
                </a:moveTo>
                <a:lnTo>
                  <a:pt x="56684" y="24265"/>
                </a:lnTo>
                <a:lnTo>
                  <a:pt x="66543" y="19853"/>
                </a:lnTo>
                <a:lnTo>
                  <a:pt x="69007" y="15441"/>
                </a:lnTo>
                <a:lnTo>
                  <a:pt x="69007" y="8823"/>
                </a:lnTo>
                <a:lnTo>
                  <a:pt x="66543" y="2205"/>
                </a:lnTo>
                <a:lnTo>
                  <a:pt x="59149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637980" y="4926937"/>
            <a:ext cx="69215" cy="4445"/>
          </a:xfrm>
          <a:custGeom>
            <a:avLst/>
            <a:gdLst/>
            <a:ahLst/>
            <a:cxnLst/>
            <a:rect l="l" t="t" r="r" b="b"/>
            <a:pathLst>
              <a:path w="69214" h="4445">
                <a:moveTo>
                  <a:pt x="0" y="4411"/>
                </a:moveTo>
                <a:lnTo>
                  <a:pt x="56684" y="4411"/>
                </a:lnTo>
                <a:lnTo>
                  <a:pt x="66543" y="2205"/>
                </a:lnTo>
                <a:lnTo>
                  <a:pt x="69007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660161" y="4920319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660161" y="4856346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4">
                <a:moveTo>
                  <a:pt x="0" y="24265"/>
                </a:moveTo>
                <a:lnTo>
                  <a:pt x="4929" y="30883"/>
                </a:lnTo>
                <a:lnTo>
                  <a:pt x="9858" y="37501"/>
                </a:lnTo>
                <a:lnTo>
                  <a:pt x="19716" y="39707"/>
                </a:lnTo>
                <a:lnTo>
                  <a:pt x="27110" y="39707"/>
                </a:lnTo>
                <a:lnTo>
                  <a:pt x="36968" y="37501"/>
                </a:lnTo>
                <a:lnTo>
                  <a:pt x="44362" y="30883"/>
                </a:lnTo>
                <a:lnTo>
                  <a:pt x="46826" y="24265"/>
                </a:lnTo>
                <a:lnTo>
                  <a:pt x="46826" y="17647"/>
                </a:ln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4265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24265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60161" y="4858552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46826" y="15441"/>
                </a:moveTo>
                <a:lnTo>
                  <a:pt x="44362" y="8823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9858" y="4411"/>
                </a:lnTo>
                <a:lnTo>
                  <a:pt x="4929" y="8823"/>
                </a:lnTo>
                <a:lnTo>
                  <a:pt x="0" y="15441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637980" y="4832081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637980" y="482987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660161" y="4801197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0"/>
                </a:moveTo>
                <a:lnTo>
                  <a:pt x="34503" y="28677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79877" y="4796785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679877" y="4801197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637980" y="4829875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660161" y="4792374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706988" y="482105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706988" y="4792374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660161" y="4739431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19716" y="35295"/>
                </a:moveTo>
                <a:lnTo>
                  <a:pt x="19716" y="0"/>
                </a:lnTo>
                <a:lnTo>
                  <a:pt x="14787" y="0"/>
                </a:lnTo>
                <a:lnTo>
                  <a:pt x="7393" y="2205"/>
                </a:lnTo>
                <a:lnTo>
                  <a:pt x="4929" y="6617"/>
                </a:lnTo>
                <a:lnTo>
                  <a:pt x="0" y="11029"/>
                </a:lnTo>
                <a:lnTo>
                  <a:pt x="0" y="19853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19853"/>
                </a:lnTo>
                <a:lnTo>
                  <a:pt x="46826" y="13235"/>
                </a:lnTo>
                <a:lnTo>
                  <a:pt x="44362" y="6617"/>
                </a:lnTo>
                <a:lnTo>
                  <a:pt x="36968" y="0"/>
                </a:lnTo>
              </a:path>
            </a:pathLst>
          </a:custGeom>
          <a:ln w="4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665090" y="4741636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5">
                <a:moveTo>
                  <a:pt x="14787" y="0"/>
                </a:moveTo>
                <a:lnTo>
                  <a:pt x="4929" y="0"/>
                </a:lnTo>
                <a:lnTo>
                  <a:pt x="0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660161" y="4759284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0" y="0"/>
                </a:moveTo>
                <a:lnTo>
                  <a:pt x="4929" y="6617"/>
                </a:lnTo>
                <a:lnTo>
                  <a:pt x="9858" y="13235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3235"/>
                </a:lnTo>
                <a:lnTo>
                  <a:pt x="44362" y="6617"/>
                </a:lnTo>
                <a:lnTo>
                  <a:pt x="46826" y="0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660161" y="4688694"/>
            <a:ext cx="34925" cy="33655"/>
          </a:xfrm>
          <a:custGeom>
            <a:avLst/>
            <a:gdLst/>
            <a:ahLst/>
            <a:cxnLst/>
            <a:rect l="l" t="t" r="r" b="b"/>
            <a:pathLst>
              <a:path w="34925" h="33654">
                <a:moveTo>
                  <a:pt x="7393" y="4411"/>
                </a:moveTo>
                <a:lnTo>
                  <a:pt x="0" y="0"/>
                </a:lnTo>
                <a:lnTo>
                  <a:pt x="14787" y="0"/>
                </a:lnTo>
                <a:lnTo>
                  <a:pt x="7393" y="4411"/>
                </a:lnTo>
                <a:lnTo>
                  <a:pt x="4929" y="6617"/>
                </a:lnTo>
                <a:lnTo>
                  <a:pt x="0" y="13235"/>
                </a:lnTo>
                <a:lnTo>
                  <a:pt x="0" y="24265"/>
                </a:lnTo>
                <a:lnTo>
                  <a:pt x="4929" y="30883"/>
                </a:lnTo>
                <a:lnTo>
                  <a:pt x="7393" y="33089"/>
                </a:lnTo>
                <a:lnTo>
                  <a:pt x="14787" y="33089"/>
                </a:lnTo>
                <a:lnTo>
                  <a:pt x="17251" y="30883"/>
                </a:lnTo>
                <a:lnTo>
                  <a:pt x="19716" y="24265"/>
                </a:lnTo>
                <a:lnTo>
                  <a:pt x="27110" y="8823"/>
                </a:lnTo>
                <a:lnTo>
                  <a:pt x="29574" y="4411"/>
                </a:lnTo>
                <a:lnTo>
                  <a:pt x="34503" y="0"/>
                </a:lnTo>
              </a:path>
            </a:pathLst>
          </a:custGeom>
          <a:ln w="4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670020" y="4688694"/>
            <a:ext cx="37465" cy="33655"/>
          </a:xfrm>
          <a:custGeom>
            <a:avLst/>
            <a:gdLst/>
            <a:ahLst/>
            <a:cxnLst/>
            <a:rect l="l" t="t" r="r" b="b"/>
            <a:pathLst>
              <a:path w="37464" h="33654">
                <a:moveTo>
                  <a:pt x="0" y="33089"/>
                </a:moveTo>
                <a:lnTo>
                  <a:pt x="4929" y="30883"/>
                </a:lnTo>
                <a:lnTo>
                  <a:pt x="7393" y="24265"/>
                </a:lnTo>
                <a:lnTo>
                  <a:pt x="14787" y="8823"/>
                </a:lnTo>
                <a:lnTo>
                  <a:pt x="17251" y="4411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8823"/>
                </a:lnTo>
                <a:lnTo>
                  <a:pt x="36968" y="22059"/>
                </a:lnTo>
                <a:lnTo>
                  <a:pt x="34503" y="26471"/>
                </a:lnTo>
                <a:lnTo>
                  <a:pt x="29574" y="30883"/>
                </a:lnTo>
                <a:lnTo>
                  <a:pt x="24645" y="33089"/>
                </a:lnTo>
                <a:lnTo>
                  <a:pt x="36968" y="33089"/>
                </a:lnTo>
                <a:lnTo>
                  <a:pt x="29574" y="30883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637980" y="4578396"/>
            <a:ext cx="69215" cy="41910"/>
          </a:xfrm>
          <a:custGeom>
            <a:avLst/>
            <a:gdLst/>
            <a:ahLst/>
            <a:cxnLst/>
            <a:rect l="l" t="t" r="r" b="b"/>
            <a:pathLst>
              <a:path w="69214" h="41910">
                <a:moveTo>
                  <a:pt x="0" y="41913"/>
                </a:moveTo>
                <a:lnTo>
                  <a:pt x="49291" y="41913"/>
                </a:lnTo>
                <a:lnTo>
                  <a:pt x="59149" y="37501"/>
                </a:lnTo>
                <a:lnTo>
                  <a:pt x="66543" y="33089"/>
                </a:lnTo>
                <a:lnTo>
                  <a:pt x="69007" y="24265"/>
                </a:lnTo>
                <a:lnTo>
                  <a:pt x="69007" y="17647"/>
                </a:lnTo>
                <a:lnTo>
                  <a:pt x="66543" y="8823"/>
                </a:lnTo>
                <a:lnTo>
                  <a:pt x="59149" y="2205"/>
                </a:lnTo>
                <a:lnTo>
                  <a:pt x="49291" y="0"/>
                </a:lnTo>
                <a:lnTo>
                  <a:pt x="0" y="0"/>
                </a:lnTo>
              </a:path>
            </a:pathLst>
          </a:custGeom>
          <a:ln w="45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637980" y="4602661"/>
            <a:ext cx="69215" cy="13335"/>
          </a:xfrm>
          <a:custGeom>
            <a:avLst/>
            <a:gdLst/>
            <a:ahLst/>
            <a:cxnLst/>
            <a:rect l="l" t="t" r="r" b="b"/>
            <a:pathLst>
              <a:path w="69214" h="13335">
                <a:moveTo>
                  <a:pt x="0" y="13235"/>
                </a:moveTo>
                <a:lnTo>
                  <a:pt x="49291" y="13235"/>
                </a:lnTo>
                <a:lnTo>
                  <a:pt x="59149" y="11029"/>
                </a:lnTo>
                <a:lnTo>
                  <a:pt x="66543" y="4411"/>
                </a:lnTo>
                <a:lnTo>
                  <a:pt x="69007" y="0"/>
                </a:lnTo>
              </a:path>
            </a:pathLst>
          </a:custGeom>
          <a:ln w="4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37980" y="4607073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637980" y="456957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625657" y="4505599"/>
            <a:ext cx="106045" cy="53340"/>
          </a:xfrm>
          <a:custGeom>
            <a:avLst/>
            <a:gdLst/>
            <a:ahLst/>
            <a:cxnLst/>
            <a:rect l="l" t="t" r="r" b="b"/>
            <a:pathLst>
              <a:path w="106045" h="53339">
                <a:moveTo>
                  <a:pt x="0" y="0"/>
                </a:moveTo>
                <a:lnTo>
                  <a:pt x="105976" y="52942"/>
                </a:lnTo>
              </a:path>
            </a:pathLst>
          </a:custGeom>
          <a:ln w="4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637980" y="448574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637980" y="4481334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637980" y="4472510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706988" y="4472510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689736" y="4432803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70">
                <a:moveTo>
                  <a:pt x="7393" y="2205"/>
                </a:moveTo>
                <a:lnTo>
                  <a:pt x="9858" y="4411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22059"/>
                </a:lnTo>
                <a:lnTo>
                  <a:pt x="7393" y="26471"/>
                </a:lnTo>
                <a:lnTo>
                  <a:pt x="14787" y="26471"/>
                </a:lnTo>
                <a:lnTo>
                  <a:pt x="19716" y="26471"/>
                </a:lnTo>
                <a:lnTo>
                  <a:pt x="24645" y="26471"/>
                </a:lnTo>
                <a:lnTo>
                  <a:pt x="29574" y="22059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689736" y="4448244"/>
            <a:ext cx="32384" cy="11430"/>
          </a:xfrm>
          <a:custGeom>
            <a:avLst/>
            <a:gdLst/>
            <a:ahLst/>
            <a:cxnLst/>
            <a:rect l="l" t="t" r="r" b="b"/>
            <a:pathLst>
              <a:path w="32385" h="1142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4787" y="11029"/>
                </a:lnTo>
                <a:lnTo>
                  <a:pt x="19716" y="11029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716846" y="4415155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4787" y="2205"/>
                </a:lnTo>
                <a:lnTo>
                  <a:pt x="17251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674948" y="4368830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9858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39433" y="28677"/>
                </a:lnTo>
                <a:lnTo>
                  <a:pt x="44362" y="24265"/>
                </a:lnTo>
                <a:lnTo>
                  <a:pt x="46826" y="17647"/>
                </a:lnTo>
                <a:lnTo>
                  <a:pt x="46826" y="13235"/>
                </a:lnTo>
                <a:lnTo>
                  <a:pt x="44362" y="6617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9858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39433" y="26471"/>
                </a:lnTo>
                <a:lnTo>
                  <a:pt x="44362" y="22059"/>
                </a:lnTo>
                <a:lnTo>
                  <a:pt x="46826" y="17647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74948" y="4371036"/>
            <a:ext cx="46990" cy="11430"/>
          </a:xfrm>
          <a:custGeom>
            <a:avLst/>
            <a:gdLst/>
            <a:ahLst/>
            <a:cxnLst/>
            <a:rect l="l" t="t" r="r" b="b"/>
            <a:pathLst>
              <a:path w="46989" h="11429">
                <a:moveTo>
                  <a:pt x="46826" y="11029"/>
                </a:moveTo>
                <a:lnTo>
                  <a:pt x="44362" y="6617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6617"/>
                </a:lnTo>
                <a:lnTo>
                  <a:pt x="0" y="11029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09453" y="4368830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7393" y="24265"/>
                </a:moveTo>
                <a:lnTo>
                  <a:pt x="4929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1029"/>
                </a:lnTo>
                <a:lnTo>
                  <a:pt x="4929" y="8823"/>
                </a:lnTo>
                <a:lnTo>
                  <a:pt x="24645" y="6617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714382" y="4368830"/>
            <a:ext cx="20320" cy="8890"/>
          </a:xfrm>
          <a:custGeom>
            <a:avLst/>
            <a:gdLst/>
            <a:ahLst/>
            <a:cxnLst/>
            <a:rect l="l" t="t" r="r" b="b"/>
            <a:pathLst>
              <a:path w="20320" h="8889">
                <a:moveTo>
                  <a:pt x="0" y="8823"/>
                </a:moveTo>
                <a:lnTo>
                  <a:pt x="12322" y="6617"/>
                </a:lnTo>
                <a:lnTo>
                  <a:pt x="17251" y="6617"/>
                </a:lnTo>
                <a:lnTo>
                  <a:pt x="19716" y="4411"/>
                </a:lnTo>
                <a:lnTo>
                  <a:pt x="19716" y="2205"/>
                </a:lnTo>
                <a:lnTo>
                  <a:pt x="17251" y="0"/>
                </a:lnTo>
              </a:path>
            </a:pathLst>
          </a:custGeom>
          <a:ln w="4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674948" y="4326917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8677"/>
                </a:lnTo>
                <a:lnTo>
                  <a:pt x="9858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22059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684807" y="4326917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22059"/>
                </a:lnTo>
                <a:lnTo>
                  <a:pt x="12322" y="8823"/>
                </a:lnTo>
                <a:lnTo>
                  <a:pt x="14787" y="4411"/>
                </a:lnTo>
                <a:lnTo>
                  <a:pt x="17251" y="2205"/>
                </a:lnTo>
                <a:lnTo>
                  <a:pt x="22181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2059"/>
                </a:lnTo>
                <a:lnTo>
                  <a:pt x="29574" y="26471"/>
                </a:lnTo>
                <a:lnTo>
                  <a:pt x="24645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625657" y="4262944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625657" y="4260738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625657" y="424309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731634" y="424309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637980" y="4172500"/>
            <a:ext cx="69215" cy="53340"/>
          </a:xfrm>
          <a:custGeom>
            <a:avLst/>
            <a:gdLst/>
            <a:ahLst/>
            <a:cxnLst/>
            <a:rect l="l" t="t" r="r" b="b"/>
            <a:pathLst>
              <a:path w="69214" h="53339">
                <a:moveTo>
                  <a:pt x="0" y="0"/>
                </a:moveTo>
                <a:lnTo>
                  <a:pt x="69007" y="52942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637980" y="4172500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9707"/>
                </a:moveTo>
                <a:lnTo>
                  <a:pt x="7393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8531"/>
                </a:lnTo>
                <a:lnTo>
                  <a:pt x="17251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9707"/>
                </a:lnTo>
                <a:lnTo>
                  <a:pt x="2464" y="33089"/>
                </a:lnTo>
                <a:lnTo>
                  <a:pt x="7393" y="24265"/>
                </a:lnTo>
                <a:lnTo>
                  <a:pt x="7393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684807" y="4172500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0" y="13235"/>
                </a:moveTo>
                <a:lnTo>
                  <a:pt x="2464" y="17647"/>
                </a:lnTo>
                <a:lnTo>
                  <a:pt x="9858" y="22059"/>
                </a:lnTo>
                <a:lnTo>
                  <a:pt x="14787" y="22059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4411"/>
                </a:lnTo>
                <a:lnTo>
                  <a:pt x="12322" y="0"/>
                </a:lnTo>
                <a:lnTo>
                  <a:pt x="4929" y="0"/>
                </a:lnTo>
                <a:lnTo>
                  <a:pt x="0" y="6617"/>
                </a:lnTo>
                <a:lnTo>
                  <a:pt x="0" y="13235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625657" y="4137205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625657" y="4134999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625657" y="4134999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731634" y="4134999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808294" y="5397520"/>
            <a:ext cx="1893759" cy="980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059421" y="6479929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140751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167861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209759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239334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263980" y="6464488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09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244263" y="644463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244263" y="6444634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443893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471003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512900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542475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7354"/>
                </a:lnTo>
                <a:lnTo>
                  <a:pt x="41897" y="48531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1029"/>
                </a:lnTo>
                <a:lnTo>
                  <a:pt x="34503" y="2205"/>
                </a:lnTo>
                <a:lnTo>
                  <a:pt x="24645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4929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4929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567120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4787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788932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816042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857940" y="649978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887515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28677"/>
                </a:lnTo>
                <a:lnTo>
                  <a:pt x="7393" y="24265"/>
                </a:lnTo>
                <a:lnTo>
                  <a:pt x="17251" y="19853"/>
                </a:lnTo>
                <a:lnTo>
                  <a:pt x="27110" y="19853"/>
                </a:lnTo>
                <a:lnTo>
                  <a:pt x="36968" y="24265"/>
                </a:lnTo>
                <a:lnTo>
                  <a:pt x="41897" y="28677"/>
                </a:lnTo>
                <a:lnTo>
                  <a:pt x="46826" y="37501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7354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7393" y="46325"/>
                </a:lnTo>
                <a:lnTo>
                  <a:pt x="2464" y="48531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6914624" y="6464488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09">
                <a:moveTo>
                  <a:pt x="0" y="0"/>
                </a:moveTo>
                <a:lnTo>
                  <a:pt x="4929" y="4411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4265"/>
                </a:lnTo>
                <a:lnTo>
                  <a:pt x="12322" y="33089"/>
                </a:lnTo>
                <a:lnTo>
                  <a:pt x="4929" y="37501"/>
                </a:lnTo>
                <a:lnTo>
                  <a:pt x="0" y="41913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894908" y="6444634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894908" y="6444634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5"/>
                </a:moveTo>
                <a:lnTo>
                  <a:pt x="14787" y="2205"/>
                </a:lnTo>
                <a:lnTo>
                  <a:pt x="32039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46294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58616" y="6446840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46294" y="65064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2978" y="649978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4">
                <a:moveTo>
                  <a:pt x="4929" y="0"/>
                </a:moveTo>
                <a:lnTo>
                  <a:pt x="0" y="2205"/>
                </a:lnTo>
                <a:lnTo>
                  <a:pt x="4929" y="6617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32553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59663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491332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503655" y="6446840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491332" y="65064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550482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580056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604703" y="6464488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09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584985" y="644463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584986" y="6444634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648452" y="6559343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4" h="62229">
                <a:moveTo>
                  <a:pt x="27110" y="0"/>
                </a:moveTo>
                <a:lnTo>
                  <a:pt x="0" y="61766"/>
                </a:lnTo>
              </a:path>
            </a:pathLst>
          </a:custGeom>
          <a:ln w="48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675562" y="6559343"/>
            <a:ext cx="24765" cy="62230"/>
          </a:xfrm>
          <a:custGeom>
            <a:avLst/>
            <a:gdLst/>
            <a:ahLst/>
            <a:cxnLst/>
            <a:rect l="l" t="t" r="r" b="b"/>
            <a:pathLst>
              <a:path w="24765" h="62229">
                <a:moveTo>
                  <a:pt x="0" y="0"/>
                </a:moveTo>
                <a:lnTo>
                  <a:pt x="24645" y="61766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75562" y="6568168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0"/>
                </a:moveTo>
                <a:lnTo>
                  <a:pt x="22181" y="52942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653380" y="661669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6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648451" y="6621111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75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717458" y="6559343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0" y="0"/>
                </a:moveTo>
                <a:lnTo>
                  <a:pt x="7393" y="0"/>
                </a:lnTo>
                <a:lnTo>
                  <a:pt x="12322" y="2205"/>
                </a:lnTo>
                <a:lnTo>
                  <a:pt x="17251" y="4411"/>
                </a:lnTo>
                <a:lnTo>
                  <a:pt x="19716" y="11029"/>
                </a:lnTo>
                <a:lnTo>
                  <a:pt x="39433" y="52942"/>
                </a:lnTo>
                <a:lnTo>
                  <a:pt x="41897" y="57354"/>
                </a:lnTo>
                <a:lnTo>
                  <a:pt x="4682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724853" y="6559343"/>
            <a:ext cx="41910" cy="62230"/>
          </a:xfrm>
          <a:custGeom>
            <a:avLst/>
            <a:gdLst/>
            <a:ahLst/>
            <a:cxnLst/>
            <a:rect l="l" t="t" r="r" b="b"/>
            <a:pathLst>
              <a:path w="41909" h="62229">
                <a:moveTo>
                  <a:pt x="0" y="0"/>
                </a:moveTo>
                <a:lnTo>
                  <a:pt x="4929" y="4411"/>
                </a:lnTo>
                <a:lnTo>
                  <a:pt x="9858" y="11029"/>
                </a:lnTo>
                <a:lnTo>
                  <a:pt x="29574" y="52942"/>
                </a:lnTo>
                <a:lnTo>
                  <a:pt x="32039" y="57354"/>
                </a:lnTo>
                <a:lnTo>
                  <a:pt x="39433" y="61766"/>
                </a:lnTo>
                <a:lnTo>
                  <a:pt x="41897" y="61766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714994" y="6579197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09">
                <a:moveTo>
                  <a:pt x="24645" y="0"/>
                </a:moveTo>
                <a:lnTo>
                  <a:pt x="0" y="41913"/>
                </a:lnTo>
              </a:path>
            </a:pathLst>
          </a:custGeom>
          <a:ln w="4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717459" y="6579197"/>
            <a:ext cx="22225" cy="41910"/>
          </a:xfrm>
          <a:custGeom>
            <a:avLst/>
            <a:gdLst/>
            <a:ahLst/>
            <a:cxnLst/>
            <a:rect l="l" t="t" r="r" b="b"/>
            <a:pathLst>
              <a:path w="22225" h="41909">
                <a:moveTo>
                  <a:pt x="22181" y="0"/>
                </a:moveTo>
                <a:lnTo>
                  <a:pt x="0" y="41913"/>
                </a:lnTo>
              </a:path>
            </a:pathLst>
          </a:custGeom>
          <a:ln w="48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838222" y="6546108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22181" y="0"/>
                </a:moveTo>
                <a:lnTo>
                  <a:pt x="17251" y="6617"/>
                </a:lnTo>
                <a:lnTo>
                  <a:pt x="9858" y="15441"/>
                </a:lnTo>
                <a:lnTo>
                  <a:pt x="2464" y="26471"/>
                </a:lnTo>
                <a:lnTo>
                  <a:pt x="0" y="41913"/>
                </a:lnTo>
                <a:lnTo>
                  <a:pt x="0" y="52942"/>
                </a:lnTo>
                <a:lnTo>
                  <a:pt x="2464" y="68384"/>
                </a:lnTo>
                <a:lnTo>
                  <a:pt x="9858" y="83826"/>
                </a:lnTo>
                <a:lnTo>
                  <a:pt x="17251" y="92650"/>
                </a:lnTo>
                <a:lnTo>
                  <a:pt x="22181" y="97062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40688" y="6552726"/>
            <a:ext cx="15240" cy="86360"/>
          </a:xfrm>
          <a:custGeom>
            <a:avLst/>
            <a:gdLst/>
            <a:ahLst/>
            <a:cxnLst/>
            <a:rect l="l" t="t" r="r" b="b"/>
            <a:pathLst>
              <a:path w="15240" h="86359">
                <a:moveTo>
                  <a:pt x="14787" y="0"/>
                </a:moveTo>
                <a:lnTo>
                  <a:pt x="7393" y="11029"/>
                </a:lnTo>
                <a:lnTo>
                  <a:pt x="4929" y="19853"/>
                </a:lnTo>
                <a:lnTo>
                  <a:pt x="0" y="35295"/>
                </a:lnTo>
                <a:lnTo>
                  <a:pt x="0" y="46325"/>
                </a:lnTo>
                <a:lnTo>
                  <a:pt x="4929" y="61766"/>
                </a:lnTo>
                <a:lnTo>
                  <a:pt x="7393" y="72796"/>
                </a:lnTo>
                <a:lnTo>
                  <a:pt x="14787" y="86032"/>
                </a:lnTo>
              </a:path>
            </a:pathLst>
          </a:custGeom>
          <a:ln w="49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887514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89979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889979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4645" y="0"/>
                </a:lnTo>
                <a:lnTo>
                  <a:pt x="34503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914624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29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877656" y="65791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77656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914624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958986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961451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961451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4645" y="0"/>
                </a:lnTo>
                <a:lnTo>
                  <a:pt x="34503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986096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29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998420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2181" y="0"/>
                </a:lnTo>
                <a:lnTo>
                  <a:pt x="32039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020600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7393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949128" y="65791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949128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986096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020600" y="6621111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060034" y="6546108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0" y="0"/>
                </a:moveTo>
                <a:lnTo>
                  <a:pt x="7393" y="6617"/>
                </a:lnTo>
                <a:lnTo>
                  <a:pt x="14787" y="15441"/>
                </a:lnTo>
                <a:lnTo>
                  <a:pt x="19716" y="26471"/>
                </a:lnTo>
                <a:lnTo>
                  <a:pt x="22181" y="41913"/>
                </a:lnTo>
                <a:lnTo>
                  <a:pt x="22181" y="52942"/>
                </a:lnTo>
                <a:lnTo>
                  <a:pt x="19716" y="68384"/>
                </a:lnTo>
                <a:lnTo>
                  <a:pt x="14787" y="83826"/>
                </a:lnTo>
                <a:lnTo>
                  <a:pt x="7393" y="92650"/>
                </a:lnTo>
                <a:lnTo>
                  <a:pt x="0" y="97062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067427" y="6552726"/>
            <a:ext cx="12700" cy="86360"/>
          </a:xfrm>
          <a:custGeom>
            <a:avLst/>
            <a:gdLst/>
            <a:ahLst/>
            <a:cxnLst/>
            <a:rect l="l" t="t" r="r" b="b"/>
            <a:pathLst>
              <a:path w="12700" h="86359">
                <a:moveTo>
                  <a:pt x="0" y="0"/>
                </a:moveTo>
                <a:lnTo>
                  <a:pt x="7393" y="11029"/>
                </a:lnTo>
                <a:lnTo>
                  <a:pt x="9858" y="19853"/>
                </a:lnTo>
                <a:lnTo>
                  <a:pt x="12322" y="35295"/>
                </a:lnTo>
                <a:lnTo>
                  <a:pt x="12322" y="46325"/>
                </a:lnTo>
                <a:lnTo>
                  <a:pt x="9858" y="61766"/>
                </a:lnTo>
                <a:lnTo>
                  <a:pt x="7393" y="72796"/>
                </a:lnTo>
                <a:lnTo>
                  <a:pt x="0" y="86032"/>
                </a:lnTo>
              </a:path>
            </a:pathLst>
          </a:custGeom>
          <a:ln w="49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637980" y="6276981"/>
            <a:ext cx="46990" cy="41910"/>
          </a:xfrm>
          <a:custGeom>
            <a:avLst/>
            <a:gdLst/>
            <a:ahLst/>
            <a:cxnLst/>
            <a:rect l="l" t="t" r="r" b="b"/>
            <a:pathLst>
              <a:path w="46989" h="41910">
                <a:moveTo>
                  <a:pt x="9858" y="2205"/>
                </a:moveTo>
                <a:lnTo>
                  <a:pt x="0" y="0"/>
                </a:lnTo>
                <a:lnTo>
                  <a:pt x="19716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7251" y="41913"/>
                </a:lnTo>
                <a:lnTo>
                  <a:pt x="22181" y="37501"/>
                </a:lnTo>
                <a:lnTo>
                  <a:pt x="27110" y="35295"/>
                </a:lnTo>
                <a:lnTo>
                  <a:pt x="29574" y="28677"/>
                </a:lnTo>
                <a:lnTo>
                  <a:pt x="36968" y="11029"/>
                </a:lnTo>
                <a:lnTo>
                  <a:pt x="39433" y="6617"/>
                </a:lnTo>
                <a:lnTo>
                  <a:pt x="4682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655232" y="6276981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4929" y="35295"/>
                </a:lnTo>
                <a:lnTo>
                  <a:pt x="9858" y="28677"/>
                </a:lnTo>
                <a:lnTo>
                  <a:pt x="14787" y="11029"/>
                </a:lnTo>
                <a:lnTo>
                  <a:pt x="19716" y="6617"/>
                </a:lnTo>
                <a:lnTo>
                  <a:pt x="22181" y="2205"/>
                </a:lnTo>
                <a:lnTo>
                  <a:pt x="29574" y="0"/>
                </a:lnTo>
                <a:lnTo>
                  <a:pt x="41897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1897" y="37501"/>
                </a:lnTo>
                <a:lnTo>
                  <a:pt x="32039" y="41913"/>
                </a:lnTo>
                <a:lnTo>
                  <a:pt x="51755" y="41913"/>
                </a:lnTo>
                <a:lnTo>
                  <a:pt x="41897" y="37501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637980" y="6230656"/>
            <a:ext cx="69215" cy="22225"/>
          </a:xfrm>
          <a:custGeom>
            <a:avLst/>
            <a:gdLst/>
            <a:ahLst/>
            <a:cxnLst/>
            <a:rect l="l" t="t" r="r" b="b"/>
            <a:pathLst>
              <a:path w="69214" h="22225">
                <a:moveTo>
                  <a:pt x="0" y="22059"/>
                </a:moveTo>
                <a:lnTo>
                  <a:pt x="56684" y="22059"/>
                </a:lnTo>
                <a:lnTo>
                  <a:pt x="66543" y="19853"/>
                </a:lnTo>
                <a:lnTo>
                  <a:pt x="69007" y="13235"/>
                </a:lnTo>
                <a:lnTo>
                  <a:pt x="69007" y="8823"/>
                </a:lnTo>
                <a:lnTo>
                  <a:pt x="66543" y="2205"/>
                </a:lnTo>
                <a:lnTo>
                  <a:pt x="59149" y="0"/>
                </a:lnTo>
              </a:path>
            </a:pathLst>
          </a:custGeom>
          <a:ln w="4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637980" y="6243892"/>
            <a:ext cx="69215" cy="6985"/>
          </a:xfrm>
          <a:custGeom>
            <a:avLst/>
            <a:gdLst/>
            <a:ahLst/>
            <a:cxnLst/>
            <a:rect l="l" t="t" r="r" b="b"/>
            <a:pathLst>
              <a:path w="69214" h="6985">
                <a:moveTo>
                  <a:pt x="0" y="6617"/>
                </a:moveTo>
                <a:lnTo>
                  <a:pt x="56684" y="6617"/>
                </a:lnTo>
                <a:lnTo>
                  <a:pt x="66543" y="4411"/>
                </a:lnTo>
                <a:lnTo>
                  <a:pt x="6900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660161" y="6239480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660161" y="6175507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4">
                <a:moveTo>
                  <a:pt x="0" y="22059"/>
                </a:moveTo>
                <a:lnTo>
                  <a:pt x="4929" y="30883"/>
                </a:lnTo>
                <a:lnTo>
                  <a:pt x="9858" y="37501"/>
                </a:lnTo>
                <a:lnTo>
                  <a:pt x="19716" y="39707"/>
                </a:lnTo>
                <a:lnTo>
                  <a:pt x="27110" y="39707"/>
                </a:lnTo>
                <a:lnTo>
                  <a:pt x="36968" y="37501"/>
                </a:lnTo>
                <a:lnTo>
                  <a:pt x="44362" y="30883"/>
                </a:lnTo>
                <a:lnTo>
                  <a:pt x="46826" y="22059"/>
                </a:lnTo>
                <a:lnTo>
                  <a:pt x="46826" y="17647"/>
                </a:ln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2059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22059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660161" y="6177714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46826" y="15441"/>
                </a:move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5441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637980" y="615124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637980" y="6149036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5660161" y="6120358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0"/>
                </a:moveTo>
                <a:lnTo>
                  <a:pt x="34503" y="28677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5679877" y="6115946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679877" y="6120358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5637980" y="6149036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5660161" y="61115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5706988" y="614021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5706988" y="61115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5660161" y="6058592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19716" y="35295"/>
                </a:moveTo>
                <a:lnTo>
                  <a:pt x="19716" y="0"/>
                </a:lnTo>
                <a:lnTo>
                  <a:pt x="14787" y="0"/>
                </a:lnTo>
                <a:lnTo>
                  <a:pt x="7393" y="2205"/>
                </a:lnTo>
                <a:lnTo>
                  <a:pt x="4929" y="4411"/>
                </a:lnTo>
                <a:lnTo>
                  <a:pt x="0" y="11029"/>
                </a:lnTo>
                <a:lnTo>
                  <a:pt x="0" y="19853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19853"/>
                </a:lnTo>
                <a:lnTo>
                  <a:pt x="46826" y="13235"/>
                </a:lnTo>
                <a:lnTo>
                  <a:pt x="44362" y="4411"/>
                </a:lnTo>
                <a:lnTo>
                  <a:pt x="36968" y="0"/>
                </a:lnTo>
              </a:path>
            </a:pathLst>
          </a:custGeom>
          <a:ln w="4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665090" y="606079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14787" y="0"/>
                </a:moveTo>
                <a:lnTo>
                  <a:pt x="4929" y="0"/>
                </a:lnTo>
                <a:lnTo>
                  <a:pt x="0" y="2205"/>
                </a:lnTo>
              </a:path>
            </a:pathLst>
          </a:custGeom>
          <a:ln w="4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660161" y="6078445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0" y="0"/>
                </a:moveTo>
                <a:lnTo>
                  <a:pt x="4929" y="6617"/>
                </a:lnTo>
                <a:lnTo>
                  <a:pt x="9858" y="11029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1029"/>
                </a:lnTo>
                <a:lnTo>
                  <a:pt x="44362" y="6617"/>
                </a:lnTo>
                <a:lnTo>
                  <a:pt x="46826" y="0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660161" y="6007854"/>
            <a:ext cx="34925" cy="33655"/>
          </a:xfrm>
          <a:custGeom>
            <a:avLst/>
            <a:gdLst/>
            <a:ahLst/>
            <a:cxnLst/>
            <a:rect l="l" t="t" r="r" b="b"/>
            <a:pathLst>
              <a:path w="34925" h="33654">
                <a:moveTo>
                  <a:pt x="7393" y="4411"/>
                </a:moveTo>
                <a:lnTo>
                  <a:pt x="0" y="0"/>
                </a:lnTo>
                <a:lnTo>
                  <a:pt x="14787" y="0"/>
                </a:lnTo>
                <a:lnTo>
                  <a:pt x="7393" y="4411"/>
                </a:lnTo>
                <a:lnTo>
                  <a:pt x="4929" y="6617"/>
                </a:lnTo>
                <a:lnTo>
                  <a:pt x="0" y="13235"/>
                </a:lnTo>
                <a:lnTo>
                  <a:pt x="0" y="24265"/>
                </a:lnTo>
                <a:lnTo>
                  <a:pt x="4929" y="28677"/>
                </a:lnTo>
                <a:lnTo>
                  <a:pt x="7393" y="33089"/>
                </a:lnTo>
                <a:lnTo>
                  <a:pt x="14787" y="33089"/>
                </a:lnTo>
                <a:lnTo>
                  <a:pt x="17251" y="28677"/>
                </a:lnTo>
                <a:lnTo>
                  <a:pt x="19716" y="24265"/>
                </a:lnTo>
                <a:lnTo>
                  <a:pt x="27110" y="8823"/>
                </a:lnTo>
                <a:lnTo>
                  <a:pt x="29574" y="4411"/>
                </a:lnTo>
                <a:lnTo>
                  <a:pt x="34503" y="0"/>
                </a:lnTo>
              </a:path>
            </a:pathLst>
          </a:custGeom>
          <a:ln w="4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5670020" y="6007854"/>
            <a:ext cx="37465" cy="33655"/>
          </a:xfrm>
          <a:custGeom>
            <a:avLst/>
            <a:gdLst/>
            <a:ahLst/>
            <a:cxnLst/>
            <a:rect l="l" t="t" r="r" b="b"/>
            <a:pathLst>
              <a:path w="37464" h="33654">
                <a:moveTo>
                  <a:pt x="0" y="33089"/>
                </a:moveTo>
                <a:lnTo>
                  <a:pt x="4929" y="28677"/>
                </a:lnTo>
                <a:lnTo>
                  <a:pt x="7393" y="24265"/>
                </a:lnTo>
                <a:lnTo>
                  <a:pt x="14787" y="8823"/>
                </a:lnTo>
                <a:lnTo>
                  <a:pt x="17251" y="4411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8823"/>
                </a:lnTo>
                <a:lnTo>
                  <a:pt x="36968" y="22059"/>
                </a:lnTo>
                <a:lnTo>
                  <a:pt x="34503" y="26471"/>
                </a:lnTo>
                <a:lnTo>
                  <a:pt x="29574" y="28677"/>
                </a:lnTo>
                <a:lnTo>
                  <a:pt x="24645" y="33089"/>
                </a:lnTo>
                <a:lnTo>
                  <a:pt x="36968" y="33089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5637980" y="5924028"/>
            <a:ext cx="69215" cy="20320"/>
          </a:xfrm>
          <a:custGeom>
            <a:avLst/>
            <a:gdLst/>
            <a:ahLst/>
            <a:cxnLst/>
            <a:rect l="l" t="t" r="r" b="b"/>
            <a:pathLst>
              <a:path w="69214" h="20320">
                <a:moveTo>
                  <a:pt x="0" y="19853"/>
                </a:moveTo>
                <a:lnTo>
                  <a:pt x="69007" y="0"/>
                </a:lnTo>
              </a:path>
            </a:pathLst>
          </a:custGeom>
          <a:ln w="44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5637980" y="5924028"/>
            <a:ext cx="59690" cy="17780"/>
          </a:xfrm>
          <a:custGeom>
            <a:avLst/>
            <a:gdLst/>
            <a:ahLst/>
            <a:cxnLst/>
            <a:rect l="l" t="t" r="r" b="b"/>
            <a:pathLst>
              <a:path w="59689" h="17779">
                <a:moveTo>
                  <a:pt x="0" y="17647"/>
                </a:moveTo>
                <a:lnTo>
                  <a:pt x="59149" y="0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637980" y="5901969"/>
            <a:ext cx="69215" cy="22225"/>
          </a:xfrm>
          <a:custGeom>
            <a:avLst/>
            <a:gdLst/>
            <a:ahLst/>
            <a:cxnLst/>
            <a:rect l="l" t="t" r="r" b="b"/>
            <a:pathLst>
              <a:path w="69214" h="22225">
                <a:moveTo>
                  <a:pt x="0" y="0"/>
                </a:moveTo>
                <a:lnTo>
                  <a:pt x="69007" y="22059"/>
                </a:lnTo>
              </a:path>
            </a:pathLst>
          </a:custGeom>
          <a:ln w="4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637980" y="593285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5637980" y="5897557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625657" y="5835790"/>
            <a:ext cx="106045" cy="53340"/>
          </a:xfrm>
          <a:custGeom>
            <a:avLst/>
            <a:gdLst/>
            <a:ahLst/>
            <a:cxnLst/>
            <a:rect l="l" t="t" r="r" b="b"/>
            <a:pathLst>
              <a:path w="106045" h="53339">
                <a:moveTo>
                  <a:pt x="0" y="0"/>
                </a:moveTo>
                <a:lnTo>
                  <a:pt x="105976" y="52942"/>
                </a:lnTo>
              </a:path>
            </a:pathLst>
          </a:custGeom>
          <a:ln w="4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637980" y="581593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637980" y="581152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637980" y="5802701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706988" y="5802701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89736" y="5765200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70">
                <a:moveTo>
                  <a:pt x="7393" y="2205"/>
                </a:moveTo>
                <a:lnTo>
                  <a:pt x="9858" y="2205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2205"/>
                </a:lnTo>
                <a:lnTo>
                  <a:pt x="0" y="6617"/>
                </a:lnTo>
                <a:lnTo>
                  <a:pt x="0" y="13235"/>
                </a:lnTo>
                <a:lnTo>
                  <a:pt x="2464" y="19853"/>
                </a:lnTo>
                <a:lnTo>
                  <a:pt x="7393" y="24265"/>
                </a:lnTo>
                <a:lnTo>
                  <a:pt x="14787" y="26471"/>
                </a:lnTo>
                <a:lnTo>
                  <a:pt x="19716" y="26471"/>
                </a:lnTo>
                <a:lnTo>
                  <a:pt x="24645" y="24265"/>
                </a:lnTo>
                <a:lnTo>
                  <a:pt x="29574" y="19853"/>
                </a:lnTo>
                <a:lnTo>
                  <a:pt x="32039" y="13235"/>
                </a:lnTo>
                <a:lnTo>
                  <a:pt x="32039" y="8823"/>
                </a:lnTo>
                <a:lnTo>
                  <a:pt x="29574" y="2205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689736" y="5778435"/>
            <a:ext cx="32384" cy="11430"/>
          </a:xfrm>
          <a:custGeom>
            <a:avLst/>
            <a:gdLst/>
            <a:ahLst/>
            <a:cxnLst/>
            <a:rect l="l" t="t" r="r" b="b"/>
            <a:pathLst>
              <a:path w="32385" h="1142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4787" y="11029"/>
                </a:lnTo>
                <a:lnTo>
                  <a:pt x="19716" y="11029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716846" y="5745346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4787" y="2205"/>
                </a:lnTo>
                <a:lnTo>
                  <a:pt x="17251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674948" y="5699021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9858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39433" y="28677"/>
                </a:lnTo>
                <a:lnTo>
                  <a:pt x="44362" y="24265"/>
                </a:lnTo>
                <a:lnTo>
                  <a:pt x="46826" y="17647"/>
                </a:lnTo>
                <a:lnTo>
                  <a:pt x="46826" y="13235"/>
                </a:lnTo>
                <a:lnTo>
                  <a:pt x="44362" y="8823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9858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39433" y="26471"/>
                </a:lnTo>
                <a:lnTo>
                  <a:pt x="44362" y="22059"/>
                </a:lnTo>
                <a:lnTo>
                  <a:pt x="46826" y="17647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674948" y="5701227"/>
            <a:ext cx="46990" cy="11430"/>
          </a:xfrm>
          <a:custGeom>
            <a:avLst/>
            <a:gdLst/>
            <a:ahLst/>
            <a:cxnLst/>
            <a:rect l="l" t="t" r="r" b="b"/>
            <a:pathLst>
              <a:path w="46989" h="11429">
                <a:moveTo>
                  <a:pt x="46826" y="11029"/>
                </a:moveTo>
                <a:lnTo>
                  <a:pt x="44362" y="8823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1029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709453" y="5699021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7393" y="24265"/>
                </a:moveTo>
                <a:lnTo>
                  <a:pt x="4929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3235"/>
                </a:lnTo>
                <a:lnTo>
                  <a:pt x="4929" y="11029"/>
                </a:lnTo>
                <a:lnTo>
                  <a:pt x="24645" y="8823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714382" y="5699021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0" y="11029"/>
                </a:moveTo>
                <a:lnTo>
                  <a:pt x="12322" y="8823"/>
                </a:lnTo>
                <a:lnTo>
                  <a:pt x="17251" y="6617"/>
                </a:lnTo>
                <a:lnTo>
                  <a:pt x="19716" y="4411"/>
                </a:lnTo>
                <a:lnTo>
                  <a:pt x="19716" y="2205"/>
                </a:lnTo>
                <a:lnTo>
                  <a:pt x="17251" y="0"/>
                </a:lnTo>
              </a:path>
            </a:pathLst>
          </a:custGeom>
          <a:ln w="45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674948" y="5657108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8677"/>
                </a:lnTo>
                <a:lnTo>
                  <a:pt x="9858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22059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684807" y="5657108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22059"/>
                </a:lnTo>
                <a:lnTo>
                  <a:pt x="12322" y="8823"/>
                </a:lnTo>
                <a:lnTo>
                  <a:pt x="14787" y="4411"/>
                </a:lnTo>
                <a:lnTo>
                  <a:pt x="17251" y="2205"/>
                </a:lnTo>
                <a:lnTo>
                  <a:pt x="22181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4265"/>
                </a:lnTo>
                <a:lnTo>
                  <a:pt x="29574" y="26471"/>
                </a:lnTo>
                <a:lnTo>
                  <a:pt x="24645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625657" y="5593135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625657" y="5590929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625657" y="557328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731634" y="557328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5637980" y="5502691"/>
            <a:ext cx="69215" cy="53340"/>
          </a:xfrm>
          <a:custGeom>
            <a:avLst/>
            <a:gdLst/>
            <a:ahLst/>
            <a:cxnLst/>
            <a:rect l="l" t="t" r="r" b="b"/>
            <a:pathLst>
              <a:path w="69214" h="53339">
                <a:moveTo>
                  <a:pt x="0" y="0"/>
                </a:moveTo>
                <a:lnTo>
                  <a:pt x="69007" y="52942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637980" y="5502691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9707"/>
                </a:moveTo>
                <a:lnTo>
                  <a:pt x="7393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8531"/>
                </a:lnTo>
                <a:lnTo>
                  <a:pt x="17251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9707"/>
                </a:lnTo>
                <a:lnTo>
                  <a:pt x="2464" y="33089"/>
                </a:lnTo>
                <a:lnTo>
                  <a:pt x="7393" y="24265"/>
                </a:lnTo>
                <a:lnTo>
                  <a:pt x="7393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84807" y="5502691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0" y="13235"/>
                </a:moveTo>
                <a:lnTo>
                  <a:pt x="2464" y="17647"/>
                </a:lnTo>
                <a:lnTo>
                  <a:pt x="9858" y="22059"/>
                </a:lnTo>
                <a:lnTo>
                  <a:pt x="14787" y="22059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4411"/>
                </a:lnTo>
                <a:lnTo>
                  <a:pt x="12322" y="0"/>
                </a:lnTo>
                <a:lnTo>
                  <a:pt x="4929" y="0"/>
                </a:lnTo>
                <a:lnTo>
                  <a:pt x="0" y="6617"/>
                </a:lnTo>
                <a:lnTo>
                  <a:pt x="0" y="13235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625657" y="5469602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625657" y="5465190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625657" y="5465190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731634" y="5465190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838637" y="1421520"/>
            <a:ext cx="1845373" cy="9829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040734" y="2503664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12209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14921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191132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220718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245374" y="2490441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225649" y="24684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225649" y="2468401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42535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45247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494392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523978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9506"/>
                </a:lnTo>
                <a:lnTo>
                  <a:pt x="41914" y="50691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3223"/>
                </a:lnTo>
                <a:lnTo>
                  <a:pt x="34517" y="4407"/>
                </a:lnTo>
                <a:lnTo>
                  <a:pt x="24655" y="0"/>
                </a:lnTo>
                <a:lnTo>
                  <a:pt x="19724" y="0"/>
                </a:lnTo>
                <a:lnTo>
                  <a:pt x="2465" y="35263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548634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4793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770532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797652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8839566" y="2525704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8869153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7396" y="0"/>
                </a:moveTo>
                <a:lnTo>
                  <a:pt x="0" y="30855"/>
                </a:lnTo>
                <a:lnTo>
                  <a:pt x="7396" y="24243"/>
                </a:lnTo>
                <a:lnTo>
                  <a:pt x="17258" y="22039"/>
                </a:lnTo>
                <a:lnTo>
                  <a:pt x="27120" y="22039"/>
                </a:lnTo>
                <a:lnTo>
                  <a:pt x="36982" y="24243"/>
                </a:lnTo>
                <a:lnTo>
                  <a:pt x="41914" y="30855"/>
                </a:lnTo>
                <a:lnTo>
                  <a:pt x="46845" y="39671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9506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7396" y="48487"/>
                </a:lnTo>
                <a:lnTo>
                  <a:pt x="2465" y="50691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896274" y="2490441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0" y="0"/>
                </a:moveTo>
                <a:lnTo>
                  <a:pt x="4931" y="2203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2039"/>
                </a:lnTo>
                <a:lnTo>
                  <a:pt x="12327" y="30855"/>
                </a:lnTo>
                <a:lnTo>
                  <a:pt x="4931" y="37467"/>
                </a:lnTo>
                <a:lnTo>
                  <a:pt x="0" y="39671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876550" y="246840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876550" y="2468401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4">
                <a:moveTo>
                  <a:pt x="0" y="4407"/>
                </a:moveTo>
                <a:lnTo>
                  <a:pt x="14793" y="4407"/>
                </a:lnTo>
                <a:lnTo>
                  <a:pt x="32051" y="0"/>
                </a:lnTo>
              </a:path>
            </a:pathLst>
          </a:custGeom>
          <a:ln w="4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128034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23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140362" y="2472809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128034" y="253011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184740" y="2525704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4931" y="0"/>
                </a:moveTo>
                <a:lnTo>
                  <a:pt x="0" y="2203"/>
                </a:lnTo>
                <a:lnTo>
                  <a:pt x="4931" y="4407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21432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241448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47320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23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485536" y="2472809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473208" y="253011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532380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561966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586623" y="2490441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566898" y="24684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566898" y="2468401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853615" y="2746809"/>
            <a:ext cx="1830394" cy="9793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8040734" y="3828244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812209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814921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8191132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8220718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245374" y="3812816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225649" y="379298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225649" y="3792980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842535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845247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8494392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523978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7302"/>
                </a:lnTo>
                <a:lnTo>
                  <a:pt x="41914" y="48487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1019"/>
                </a:lnTo>
                <a:lnTo>
                  <a:pt x="34517" y="2203"/>
                </a:lnTo>
                <a:lnTo>
                  <a:pt x="24655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4931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4931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8548634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4793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8770532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8797652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839566" y="3848079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869153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28651"/>
                </a:lnTo>
                <a:lnTo>
                  <a:pt x="7396" y="24243"/>
                </a:lnTo>
                <a:lnTo>
                  <a:pt x="17258" y="19835"/>
                </a:lnTo>
                <a:lnTo>
                  <a:pt x="27120" y="19835"/>
                </a:lnTo>
                <a:lnTo>
                  <a:pt x="36982" y="24243"/>
                </a:lnTo>
                <a:lnTo>
                  <a:pt x="41914" y="28651"/>
                </a:lnTo>
                <a:lnTo>
                  <a:pt x="46845" y="37467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7302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7396" y="46283"/>
                </a:lnTo>
                <a:lnTo>
                  <a:pt x="2465" y="48487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896274" y="3812816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31" y="4407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4243"/>
                </a:lnTo>
                <a:lnTo>
                  <a:pt x="12327" y="33059"/>
                </a:lnTo>
                <a:lnTo>
                  <a:pt x="4931" y="37467"/>
                </a:lnTo>
                <a:lnTo>
                  <a:pt x="0" y="41875"/>
                </a:lnTo>
              </a:path>
            </a:pathLst>
          </a:custGeom>
          <a:ln w="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876550" y="3792980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876550" y="3792980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3"/>
                </a:moveTo>
                <a:lnTo>
                  <a:pt x="14793" y="2203"/>
                </a:lnTo>
                <a:lnTo>
                  <a:pt x="32051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128034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140362" y="3795185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128034" y="385469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184740" y="3848079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31" y="0"/>
                </a:moveTo>
                <a:lnTo>
                  <a:pt x="0" y="2203"/>
                </a:lnTo>
                <a:lnTo>
                  <a:pt x="4931" y="6611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21432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241448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947320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9485536" y="3795185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9473208" y="385469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532380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561966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586623" y="3812816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566898" y="379298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566898" y="3792980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7804625" y="4068475"/>
            <a:ext cx="1879385" cy="9829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8040734" y="5150619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812209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814921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8191132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8220718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8245374" y="5137396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8225649" y="51153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8225649" y="5115356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842535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845247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494392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8523978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9506"/>
                </a:lnTo>
                <a:lnTo>
                  <a:pt x="41914" y="50691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3223"/>
                </a:lnTo>
                <a:lnTo>
                  <a:pt x="34517" y="4407"/>
                </a:lnTo>
                <a:lnTo>
                  <a:pt x="24655" y="0"/>
                </a:lnTo>
                <a:lnTo>
                  <a:pt x="19724" y="0"/>
                </a:lnTo>
                <a:lnTo>
                  <a:pt x="2465" y="35263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8548634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4793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8770532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797652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8839566" y="5172659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869153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30855"/>
                </a:lnTo>
                <a:lnTo>
                  <a:pt x="7396" y="24243"/>
                </a:lnTo>
                <a:lnTo>
                  <a:pt x="17258" y="22039"/>
                </a:lnTo>
                <a:lnTo>
                  <a:pt x="27120" y="22039"/>
                </a:lnTo>
                <a:lnTo>
                  <a:pt x="36982" y="24243"/>
                </a:lnTo>
                <a:lnTo>
                  <a:pt x="41914" y="30855"/>
                </a:lnTo>
                <a:lnTo>
                  <a:pt x="46845" y="39671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9506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7396" y="48487"/>
                </a:lnTo>
                <a:lnTo>
                  <a:pt x="2465" y="50691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896274" y="5137396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4">
                <a:moveTo>
                  <a:pt x="0" y="0"/>
                </a:moveTo>
                <a:lnTo>
                  <a:pt x="4931" y="2203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2039"/>
                </a:lnTo>
                <a:lnTo>
                  <a:pt x="12327" y="30855"/>
                </a:lnTo>
                <a:lnTo>
                  <a:pt x="4931" y="37467"/>
                </a:lnTo>
                <a:lnTo>
                  <a:pt x="0" y="39671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876550" y="5115355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8876550" y="5115356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5">
                <a:moveTo>
                  <a:pt x="0" y="4407"/>
                </a:moveTo>
                <a:lnTo>
                  <a:pt x="14793" y="4407"/>
                </a:lnTo>
                <a:lnTo>
                  <a:pt x="32051" y="0"/>
                </a:lnTo>
              </a:path>
            </a:pathLst>
          </a:custGeom>
          <a:ln w="4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9128034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23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9140362" y="511976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9128034" y="517706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9184740" y="5172659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4931" y="0"/>
                </a:moveTo>
                <a:lnTo>
                  <a:pt x="0" y="2203"/>
                </a:lnTo>
                <a:lnTo>
                  <a:pt x="4931" y="4407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921432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9241449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947320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23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9485536" y="511976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9473208" y="517706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9532380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9561967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9586623" y="5137396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9566898" y="51153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9566898" y="5115356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853615" y="5393764"/>
            <a:ext cx="1830394" cy="9793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8040734" y="6475198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812209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814921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8191132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8220718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245374" y="6459771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225649" y="64399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225649" y="6439935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42535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845247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8494392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8523978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7302"/>
                </a:lnTo>
                <a:lnTo>
                  <a:pt x="41914" y="48487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1019"/>
                </a:lnTo>
                <a:lnTo>
                  <a:pt x="34517" y="2203"/>
                </a:lnTo>
                <a:lnTo>
                  <a:pt x="24655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4931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4931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8548634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4793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8770532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8797652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8839566" y="6495034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8869153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28651"/>
                </a:lnTo>
                <a:lnTo>
                  <a:pt x="7396" y="24243"/>
                </a:lnTo>
                <a:lnTo>
                  <a:pt x="17258" y="19835"/>
                </a:lnTo>
                <a:lnTo>
                  <a:pt x="27120" y="19835"/>
                </a:lnTo>
                <a:lnTo>
                  <a:pt x="36982" y="24243"/>
                </a:lnTo>
                <a:lnTo>
                  <a:pt x="41914" y="28651"/>
                </a:lnTo>
                <a:lnTo>
                  <a:pt x="46845" y="37467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7302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7396" y="46283"/>
                </a:lnTo>
                <a:lnTo>
                  <a:pt x="2465" y="48487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8896274" y="6459771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31" y="4407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4243"/>
                </a:lnTo>
                <a:lnTo>
                  <a:pt x="12327" y="33059"/>
                </a:lnTo>
                <a:lnTo>
                  <a:pt x="4931" y="37467"/>
                </a:lnTo>
                <a:lnTo>
                  <a:pt x="0" y="41875"/>
                </a:lnTo>
              </a:path>
            </a:pathLst>
          </a:custGeom>
          <a:ln w="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8876550" y="6439935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8876550" y="6439935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3"/>
                </a:moveTo>
                <a:lnTo>
                  <a:pt x="14793" y="2203"/>
                </a:lnTo>
                <a:lnTo>
                  <a:pt x="32051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9128034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9140362" y="6442139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9128034" y="650164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9184740" y="6495034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31" y="0"/>
                </a:moveTo>
                <a:lnTo>
                  <a:pt x="0" y="2203"/>
                </a:lnTo>
                <a:lnTo>
                  <a:pt x="4931" y="6611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921432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9241449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947320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9485536" y="6442139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9473208" y="650164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9532380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9561967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9586623" y="6459771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9566898" y="64399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9566898" y="6439935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8629997" y="6554541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4" h="62229">
                <a:moveTo>
                  <a:pt x="27120" y="0"/>
                </a:moveTo>
                <a:lnTo>
                  <a:pt x="0" y="61710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8657118" y="6554541"/>
            <a:ext cx="24765" cy="62230"/>
          </a:xfrm>
          <a:custGeom>
            <a:avLst/>
            <a:gdLst/>
            <a:ahLst/>
            <a:cxnLst/>
            <a:rect l="l" t="t" r="r" b="b"/>
            <a:pathLst>
              <a:path w="24765" h="62229">
                <a:moveTo>
                  <a:pt x="0" y="0"/>
                </a:moveTo>
                <a:lnTo>
                  <a:pt x="24655" y="6171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8657118" y="6563357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0"/>
                </a:moveTo>
                <a:lnTo>
                  <a:pt x="22189" y="52895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8634927" y="6611844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7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8629997" y="6616252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77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8699031" y="655454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0" y="0"/>
                </a:moveTo>
                <a:lnTo>
                  <a:pt x="7396" y="0"/>
                </a:lnTo>
                <a:lnTo>
                  <a:pt x="12327" y="2203"/>
                </a:lnTo>
                <a:lnTo>
                  <a:pt x="17258" y="4407"/>
                </a:lnTo>
                <a:lnTo>
                  <a:pt x="19724" y="11019"/>
                </a:lnTo>
                <a:lnTo>
                  <a:pt x="39448" y="52895"/>
                </a:lnTo>
                <a:lnTo>
                  <a:pt x="41914" y="57302"/>
                </a:lnTo>
                <a:lnTo>
                  <a:pt x="46845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8706428" y="6554541"/>
            <a:ext cx="41910" cy="62230"/>
          </a:xfrm>
          <a:custGeom>
            <a:avLst/>
            <a:gdLst/>
            <a:ahLst/>
            <a:cxnLst/>
            <a:rect l="l" t="t" r="r" b="b"/>
            <a:pathLst>
              <a:path w="41909" h="62229">
                <a:moveTo>
                  <a:pt x="0" y="0"/>
                </a:moveTo>
                <a:lnTo>
                  <a:pt x="4931" y="4407"/>
                </a:lnTo>
                <a:lnTo>
                  <a:pt x="9862" y="11019"/>
                </a:lnTo>
                <a:lnTo>
                  <a:pt x="29586" y="52895"/>
                </a:lnTo>
                <a:lnTo>
                  <a:pt x="32051" y="57302"/>
                </a:lnTo>
                <a:lnTo>
                  <a:pt x="39448" y="61710"/>
                </a:lnTo>
                <a:lnTo>
                  <a:pt x="41914" y="61710"/>
                </a:lnTo>
              </a:path>
            </a:pathLst>
          </a:custGeom>
          <a:ln w="47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8696566" y="6574377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09">
                <a:moveTo>
                  <a:pt x="24655" y="0"/>
                </a:moveTo>
                <a:lnTo>
                  <a:pt x="0" y="41875"/>
                </a:lnTo>
              </a:path>
            </a:pathLst>
          </a:custGeom>
          <a:ln w="4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8699031" y="6574377"/>
            <a:ext cx="22225" cy="41910"/>
          </a:xfrm>
          <a:custGeom>
            <a:avLst/>
            <a:gdLst/>
            <a:ahLst/>
            <a:cxnLst/>
            <a:rect l="l" t="t" r="r" b="b"/>
            <a:pathLst>
              <a:path w="22225" h="41909">
                <a:moveTo>
                  <a:pt x="22189" y="0"/>
                </a:moveTo>
                <a:lnTo>
                  <a:pt x="0" y="41875"/>
                </a:lnTo>
              </a:path>
            </a:pathLst>
          </a:custGeom>
          <a:ln w="48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8819842" y="6541317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22189" y="0"/>
                </a:moveTo>
                <a:lnTo>
                  <a:pt x="17258" y="6611"/>
                </a:lnTo>
                <a:lnTo>
                  <a:pt x="9862" y="15427"/>
                </a:lnTo>
                <a:lnTo>
                  <a:pt x="2465" y="26447"/>
                </a:lnTo>
                <a:lnTo>
                  <a:pt x="0" y="41875"/>
                </a:lnTo>
                <a:lnTo>
                  <a:pt x="0" y="52895"/>
                </a:lnTo>
                <a:lnTo>
                  <a:pt x="2465" y="68322"/>
                </a:lnTo>
                <a:lnTo>
                  <a:pt x="9862" y="83750"/>
                </a:lnTo>
                <a:lnTo>
                  <a:pt x="17258" y="92566"/>
                </a:lnTo>
                <a:lnTo>
                  <a:pt x="22189" y="96974"/>
                </a:lnTo>
              </a:path>
            </a:pathLst>
          </a:custGeom>
          <a:ln w="4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8822308" y="6547929"/>
            <a:ext cx="15240" cy="86360"/>
          </a:xfrm>
          <a:custGeom>
            <a:avLst/>
            <a:gdLst/>
            <a:ahLst/>
            <a:cxnLst/>
            <a:rect l="l" t="t" r="r" b="b"/>
            <a:pathLst>
              <a:path w="15240" h="86359">
                <a:moveTo>
                  <a:pt x="14793" y="0"/>
                </a:moveTo>
                <a:lnTo>
                  <a:pt x="7396" y="11019"/>
                </a:lnTo>
                <a:lnTo>
                  <a:pt x="4931" y="19835"/>
                </a:lnTo>
                <a:lnTo>
                  <a:pt x="0" y="35263"/>
                </a:lnTo>
                <a:lnTo>
                  <a:pt x="0" y="46283"/>
                </a:lnTo>
                <a:lnTo>
                  <a:pt x="4931" y="61710"/>
                </a:lnTo>
                <a:lnTo>
                  <a:pt x="7396" y="72730"/>
                </a:lnTo>
                <a:lnTo>
                  <a:pt x="14793" y="85954"/>
                </a:lnTo>
              </a:path>
            </a:pathLst>
          </a:custGeom>
          <a:ln w="4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8869153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8871618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8871618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4655" y="0"/>
                </a:lnTo>
                <a:lnTo>
                  <a:pt x="34517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896274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31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859291" y="657437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8859291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8896274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8940654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8943119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8943119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4655" y="0"/>
                </a:lnTo>
                <a:lnTo>
                  <a:pt x="34517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8967775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31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8980102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2189" y="0"/>
                </a:lnTo>
                <a:lnTo>
                  <a:pt x="32051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9002292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7396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8930792" y="657437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8930792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8967774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9002292" y="6616252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55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9041740" y="6541317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0" y="0"/>
                </a:moveTo>
                <a:lnTo>
                  <a:pt x="7396" y="6611"/>
                </a:lnTo>
                <a:lnTo>
                  <a:pt x="14793" y="15427"/>
                </a:lnTo>
                <a:lnTo>
                  <a:pt x="19724" y="26447"/>
                </a:lnTo>
                <a:lnTo>
                  <a:pt x="22189" y="41875"/>
                </a:lnTo>
                <a:lnTo>
                  <a:pt x="22189" y="52895"/>
                </a:lnTo>
                <a:lnTo>
                  <a:pt x="19724" y="68322"/>
                </a:lnTo>
                <a:lnTo>
                  <a:pt x="14793" y="83750"/>
                </a:lnTo>
                <a:lnTo>
                  <a:pt x="7396" y="92566"/>
                </a:lnTo>
                <a:lnTo>
                  <a:pt x="0" y="96974"/>
                </a:lnTo>
              </a:path>
            </a:pathLst>
          </a:custGeom>
          <a:ln w="4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9049137" y="6547929"/>
            <a:ext cx="12700" cy="86360"/>
          </a:xfrm>
          <a:custGeom>
            <a:avLst/>
            <a:gdLst/>
            <a:ahLst/>
            <a:cxnLst/>
            <a:rect l="l" t="t" r="r" b="b"/>
            <a:pathLst>
              <a:path w="12700" h="86359">
                <a:moveTo>
                  <a:pt x="0" y="0"/>
                </a:moveTo>
                <a:lnTo>
                  <a:pt x="7396" y="11019"/>
                </a:lnTo>
                <a:lnTo>
                  <a:pt x="9862" y="19835"/>
                </a:lnTo>
                <a:lnTo>
                  <a:pt x="12327" y="35263"/>
                </a:lnTo>
                <a:lnTo>
                  <a:pt x="12327" y="46283"/>
                </a:lnTo>
                <a:lnTo>
                  <a:pt x="9862" y="61710"/>
                </a:lnTo>
                <a:lnTo>
                  <a:pt x="7396" y="72730"/>
                </a:lnTo>
                <a:lnTo>
                  <a:pt x="0" y="85954"/>
                </a:lnTo>
              </a:path>
            </a:pathLst>
          </a:custGeom>
          <a:ln w="49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025569" y="1548062"/>
            <a:ext cx="3768952" cy="2206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4945061" y="1548062"/>
            <a:ext cx="301078" cy="22064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945060" y="1548063"/>
            <a:ext cx="301625" cy="2206625"/>
          </a:xfrm>
          <a:custGeom>
            <a:avLst/>
            <a:gdLst/>
            <a:ahLst/>
            <a:cxnLst/>
            <a:rect l="l" t="t" r="r" b="b"/>
            <a:pathLst>
              <a:path w="301625" h="2206625">
                <a:moveTo>
                  <a:pt x="301078" y="2206407"/>
                </a:moveTo>
                <a:lnTo>
                  <a:pt x="0" y="2206407"/>
                </a:lnTo>
                <a:lnTo>
                  <a:pt x="0" y="0"/>
                </a:lnTo>
                <a:lnTo>
                  <a:pt x="301078" y="0"/>
                </a:lnTo>
                <a:lnTo>
                  <a:pt x="301078" y="2206407"/>
                </a:lnTo>
              </a:path>
            </a:pathLst>
          </a:custGeom>
          <a:ln w="82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246139" y="360350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246139" y="3153515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246139" y="2706427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246139" y="225933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246139" y="1812251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5246139" y="371382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5246139" y="349028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246139" y="337705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246139" y="326673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246139" y="3043194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246139" y="292997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246139" y="2819650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246139" y="259610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246139" y="2482883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246139" y="237256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246139" y="2149019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246139" y="2035795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246139" y="192257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246139" y="169902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246139" y="158870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1822058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1822058" y="1400001"/>
            <a:ext cx="3175" cy="87630"/>
          </a:xfrm>
          <a:custGeom>
            <a:avLst/>
            <a:gdLst/>
            <a:ahLst/>
            <a:cxnLst/>
            <a:rect l="l" t="t" r="r" b="b"/>
            <a:pathLst>
              <a:path w="3175" h="87630">
                <a:moveTo>
                  <a:pt x="2737" y="0"/>
                </a:moveTo>
                <a:lnTo>
                  <a:pt x="2737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822058" y="1394195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0" y="0"/>
                </a:moveTo>
                <a:lnTo>
                  <a:pt x="492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824795" y="1394195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89" h="6350">
                <a:moveTo>
                  <a:pt x="0" y="5806"/>
                </a:moveTo>
                <a:lnTo>
                  <a:pt x="46530" y="5806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1824795" y="1437742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0"/>
                </a:moveTo>
                <a:lnTo>
                  <a:pt x="24633" y="0"/>
                </a:lnTo>
                <a:lnTo>
                  <a:pt x="24633" y="5806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1890485" y="1394195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5474" y="0"/>
                </a:moveTo>
                <a:lnTo>
                  <a:pt x="0" y="5806"/>
                </a:lnTo>
                <a:lnTo>
                  <a:pt x="0" y="8709"/>
                </a:lnTo>
                <a:lnTo>
                  <a:pt x="5474" y="14515"/>
                </a:lnTo>
                <a:lnTo>
                  <a:pt x="8211" y="14515"/>
                </a:lnTo>
                <a:lnTo>
                  <a:pt x="13685" y="8709"/>
                </a:lnTo>
                <a:lnTo>
                  <a:pt x="13685" y="5806"/>
                </a:lnTo>
                <a:lnTo>
                  <a:pt x="8211" y="0"/>
                </a:lnTo>
                <a:lnTo>
                  <a:pt x="54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1894591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189596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189596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1928804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2737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3793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1931541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0644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2005442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2005442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2087554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2087554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2038287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2041024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46530" y="8709"/>
                </a:move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2186090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2187458" y="1401453"/>
            <a:ext cx="8255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211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2188827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2188827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222440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222440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2229882" y="1426130"/>
            <a:ext cx="43815" cy="60960"/>
          </a:xfrm>
          <a:custGeom>
            <a:avLst/>
            <a:gdLst/>
            <a:ahLst/>
            <a:cxnLst/>
            <a:rect l="l" t="t" r="r" b="b"/>
            <a:pathLst>
              <a:path w="43814" h="60959">
                <a:moveTo>
                  <a:pt x="0" y="17419"/>
                </a:moveTo>
                <a:lnTo>
                  <a:pt x="10948" y="2903"/>
                </a:lnTo>
                <a:lnTo>
                  <a:pt x="19159" y="0"/>
                </a:lnTo>
                <a:lnTo>
                  <a:pt x="32844" y="0"/>
                </a:lnTo>
                <a:lnTo>
                  <a:pt x="41056" y="2903"/>
                </a:lnTo>
                <a:lnTo>
                  <a:pt x="43793" y="17419"/>
                </a:lnTo>
                <a:lnTo>
                  <a:pt x="43793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2229882" y="1429033"/>
            <a:ext cx="43815" cy="58419"/>
          </a:xfrm>
          <a:custGeom>
            <a:avLst/>
            <a:gdLst/>
            <a:ahLst/>
            <a:cxnLst/>
            <a:rect l="l" t="t" r="r" b="b"/>
            <a:pathLst>
              <a:path w="43814" h="58419">
                <a:moveTo>
                  <a:pt x="0" y="14515"/>
                </a:moveTo>
                <a:lnTo>
                  <a:pt x="10948" y="5806"/>
                </a:lnTo>
                <a:lnTo>
                  <a:pt x="19159" y="0"/>
                </a:lnTo>
                <a:lnTo>
                  <a:pt x="27370" y="0"/>
                </a:lnTo>
                <a:lnTo>
                  <a:pt x="35581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3793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2303783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2306521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46530" y="8709"/>
                </a:moveTo>
                <a:lnTo>
                  <a:pt x="41056" y="14515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0644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2380421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2380421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2413266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5474" y="0"/>
                </a:moveTo>
                <a:lnTo>
                  <a:pt x="0" y="5806"/>
                </a:lnTo>
                <a:lnTo>
                  <a:pt x="0" y="8709"/>
                </a:lnTo>
                <a:lnTo>
                  <a:pt x="5474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54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2417372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241874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241874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2454323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2454323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2459797" y="1426130"/>
            <a:ext cx="43815" cy="60960"/>
          </a:xfrm>
          <a:custGeom>
            <a:avLst/>
            <a:gdLst/>
            <a:ahLst/>
            <a:cxnLst/>
            <a:rect l="l" t="t" r="r" b="b"/>
            <a:pathLst>
              <a:path w="43814" h="60959">
                <a:moveTo>
                  <a:pt x="0" y="17419"/>
                </a:moveTo>
                <a:lnTo>
                  <a:pt x="10948" y="2903"/>
                </a:lnTo>
                <a:lnTo>
                  <a:pt x="19159" y="0"/>
                </a:lnTo>
                <a:lnTo>
                  <a:pt x="30107" y="0"/>
                </a:lnTo>
                <a:lnTo>
                  <a:pt x="38319" y="2903"/>
                </a:lnTo>
                <a:lnTo>
                  <a:pt x="43793" y="17419"/>
                </a:lnTo>
                <a:lnTo>
                  <a:pt x="43793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2459797" y="1429033"/>
            <a:ext cx="43815" cy="58419"/>
          </a:xfrm>
          <a:custGeom>
            <a:avLst/>
            <a:gdLst/>
            <a:ahLst/>
            <a:cxnLst/>
            <a:rect l="l" t="t" r="r" b="b"/>
            <a:pathLst>
              <a:path w="43814" h="58419">
                <a:moveTo>
                  <a:pt x="0" y="14515"/>
                </a:moveTo>
                <a:lnTo>
                  <a:pt x="10948" y="5806"/>
                </a:lnTo>
                <a:lnTo>
                  <a:pt x="19159" y="0"/>
                </a:lnTo>
                <a:lnTo>
                  <a:pt x="27370" y="0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58063"/>
                </a:lnTo>
                <a:lnTo>
                  <a:pt x="43793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258022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258022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2530961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2536435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262128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262128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2610336" y="1426130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27370" y="0"/>
                </a:lnTo>
                <a:lnTo>
                  <a:pt x="2737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2610336" y="1426130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0" y="2903"/>
                </a:lnTo>
                <a:lnTo>
                  <a:pt x="2737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2659603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5474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5474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2660972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266234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266234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2695185" y="1426130"/>
            <a:ext cx="52069" cy="60960"/>
          </a:xfrm>
          <a:custGeom>
            <a:avLst/>
            <a:gdLst/>
            <a:ahLst/>
            <a:cxnLst/>
            <a:rect l="l" t="t" r="r" b="b"/>
            <a:pathLst>
              <a:path w="52069" h="60959">
                <a:moveTo>
                  <a:pt x="19159" y="0"/>
                </a:move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  <a:lnTo>
                  <a:pt x="52004" y="34838"/>
                </a:lnTo>
                <a:lnTo>
                  <a:pt x="52004" y="26128"/>
                </a:lnTo>
                <a:lnTo>
                  <a:pt x="49267" y="11612"/>
                </a:ln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2697922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16422" y="0"/>
                </a:move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3547"/>
                </a:lnTo>
                <a:lnTo>
                  <a:pt x="46530" y="31934"/>
                </a:lnTo>
                <a:lnTo>
                  <a:pt x="46530" y="23225"/>
                </a:lnTo>
                <a:lnTo>
                  <a:pt x="41056" y="8709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2777297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2777297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2780034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2780034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2919625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2920994" y="1401453"/>
            <a:ext cx="8255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211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2922362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2922362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296068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296068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2963418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2963418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3111220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3111220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3097535" y="1426130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0" y="0"/>
                </a:moveTo>
                <a:lnTo>
                  <a:pt x="30107" y="0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3097535" y="1426130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0" y="0"/>
                </a:moveTo>
                <a:lnTo>
                  <a:pt x="0" y="2903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3152277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3152277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3155014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3155014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3228915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5474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6530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3234389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5581" y="5806"/>
                </a:ln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35581" y="49353"/>
                </a:lnTo>
                <a:lnTo>
                  <a:pt x="41056" y="40644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3371243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3371243" y="1394195"/>
            <a:ext cx="49530" cy="93345"/>
          </a:xfrm>
          <a:custGeom>
            <a:avLst/>
            <a:gdLst/>
            <a:ahLst/>
            <a:cxnLst/>
            <a:rect l="l" t="t" r="r" b="b"/>
            <a:pathLst>
              <a:path w="49529" h="93344">
                <a:moveTo>
                  <a:pt x="0" y="0"/>
                </a:moveTo>
                <a:lnTo>
                  <a:pt x="5474" y="0"/>
                </a:lnTo>
                <a:lnTo>
                  <a:pt x="5474" y="87095"/>
                </a:lnTo>
                <a:lnTo>
                  <a:pt x="49267" y="87095"/>
                </a:lnTo>
                <a:lnTo>
                  <a:pt x="49267" y="92901"/>
                </a:ln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3442406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3442406" y="1400001"/>
            <a:ext cx="3175" cy="87630"/>
          </a:xfrm>
          <a:custGeom>
            <a:avLst/>
            <a:gdLst/>
            <a:ahLst/>
            <a:cxnLst/>
            <a:rect l="l" t="t" r="r" b="b"/>
            <a:pathLst>
              <a:path w="3175" h="87630">
                <a:moveTo>
                  <a:pt x="2737" y="0"/>
                </a:moveTo>
                <a:lnTo>
                  <a:pt x="2737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3442406" y="1394195"/>
            <a:ext cx="52069" cy="49530"/>
          </a:xfrm>
          <a:custGeom>
            <a:avLst/>
            <a:gdLst/>
            <a:ahLst/>
            <a:cxnLst/>
            <a:rect l="l" t="t" r="r" b="b"/>
            <a:pathLst>
              <a:path w="52070" h="49530">
                <a:moveTo>
                  <a:pt x="0" y="0"/>
                </a:moveTo>
                <a:lnTo>
                  <a:pt x="32844" y="0"/>
                </a:lnTo>
                <a:lnTo>
                  <a:pt x="43793" y="5806"/>
                </a:lnTo>
                <a:lnTo>
                  <a:pt x="49267" y="8709"/>
                </a:lnTo>
                <a:lnTo>
                  <a:pt x="52004" y="17419"/>
                </a:lnTo>
                <a:lnTo>
                  <a:pt x="52004" y="31934"/>
                </a:lnTo>
                <a:lnTo>
                  <a:pt x="49267" y="40644"/>
                </a:lnTo>
                <a:lnTo>
                  <a:pt x="43793" y="43547"/>
                </a:lnTo>
                <a:lnTo>
                  <a:pt x="32844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3445143" y="1400001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0" y="0"/>
                </a:moveTo>
                <a:lnTo>
                  <a:pt x="30107" y="0"/>
                </a:lnTo>
                <a:lnTo>
                  <a:pt x="41056" y="2903"/>
                </a:lnTo>
                <a:lnTo>
                  <a:pt x="46530" y="11612"/>
                </a:lnTo>
                <a:lnTo>
                  <a:pt x="46530" y="26128"/>
                </a:lnTo>
                <a:lnTo>
                  <a:pt x="41056" y="34838"/>
                </a:lnTo>
                <a:lnTo>
                  <a:pt x="30107" y="37741"/>
                </a:lnTo>
                <a:lnTo>
                  <a:pt x="0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3467040" y="1443549"/>
            <a:ext cx="27940" cy="43815"/>
          </a:xfrm>
          <a:custGeom>
            <a:avLst/>
            <a:gdLst/>
            <a:ahLst/>
            <a:cxnLst/>
            <a:rect l="l" t="t" r="r" b="b"/>
            <a:pathLst>
              <a:path w="27939" h="43815">
                <a:moveTo>
                  <a:pt x="0" y="0"/>
                </a:moveTo>
                <a:lnTo>
                  <a:pt x="24633" y="43547"/>
                </a:lnTo>
                <a:lnTo>
                  <a:pt x="27370" y="43547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3521782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3521782" y="1400001"/>
            <a:ext cx="5715" cy="87630"/>
          </a:xfrm>
          <a:custGeom>
            <a:avLst/>
            <a:gdLst/>
            <a:ahLst/>
            <a:cxnLst/>
            <a:rect l="l" t="t" r="r" b="b"/>
            <a:pathLst>
              <a:path w="5714" h="87630">
                <a:moveTo>
                  <a:pt x="5474" y="0"/>
                </a:moveTo>
                <a:lnTo>
                  <a:pt x="5474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3521782" y="1394195"/>
            <a:ext cx="49530" cy="0"/>
          </a:xfrm>
          <a:custGeom>
            <a:avLst/>
            <a:gdLst/>
            <a:ahLst/>
            <a:cxnLst/>
            <a:rect l="l" t="t" r="r" b="b"/>
            <a:pathLst>
              <a:path w="49529">
                <a:moveTo>
                  <a:pt x="0" y="0"/>
                </a:moveTo>
                <a:lnTo>
                  <a:pt x="492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3527256" y="1394195"/>
            <a:ext cx="43815" cy="6350"/>
          </a:xfrm>
          <a:custGeom>
            <a:avLst/>
            <a:gdLst/>
            <a:ahLst/>
            <a:cxnLst/>
            <a:rect l="l" t="t" r="r" b="b"/>
            <a:pathLst>
              <a:path w="43814" h="6350">
                <a:moveTo>
                  <a:pt x="0" y="5806"/>
                </a:moveTo>
                <a:lnTo>
                  <a:pt x="43793" y="5806"/>
                </a:lnTo>
                <a:lnTo>
                  <a:pt x="437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3527256" y="1437742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0"/>
                </a:moveTo>
                <a:lnTo>
                  <a:pt x="24633" y="0"/>
                </a:lnTo>
                <a:lnTo>
                  <a:pt x="24633" y="5806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3661373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3666847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3661373" y="137677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1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3661373" y="1521934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1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376264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376264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3713377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3718851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3795489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5474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6530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3800963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5581" y="5806"/>
                </a:ln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35581" y="49353"/>
                </a:lnTo>
                <a:lnTo>
                  <a:pt x="41056" y="40644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3874864" y="1426130"/>
            <a:ext cx="49530" cy="90170"/>
          </a:xfrm>
          <a:custGeom>
            <a:avLst/>
            <a:gdLst/>
            <a:ahLst/>
            <a:cxnLst/>
            <a:rect l="l" t="t" r="r" b="b"/>
            <a:pathLst>
              <a:path w="49529" h="90169">
                <a:moveTo>
                  <a:pt x="49267" y="0"/>
                </a:moveTo>
                <a:lnTo>
                  <a:pt x="43793" y="0"/>
                </a:lnTo>
                <a:lnTo>
                  <a:pt x="43793" y="69676"/>
                </a:lnTo>
                <a:lnTo>
                  <a:pt x="41056" y="81288"/>
                </a:lnTo>
                <a:lnTo>
                  <a:pt x="35581" y="87095"/>
                </a:lnTo>
                <a:lnTo>
                  <a:pt x="27370" y="89998"/>
                </a:lnTo>
                <a:lnTo>
                  <a:pt x="19159" y="89998"/>
                </a:lnTo>
                <a:lnTo>
                  <a:pt x="10948" y="87095"/>
                </a:lnTo>
                <a:lnTo>
                  <a:pt x="8211" y="81288"/>
                </a:lnTo>
                <a:lnTo>
                  <a:pt x="0" y="812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3874864" y="1426130"/>
            <a:ext cx="49530" cy="95885"/>
          </a:xfrm>
          <a:custGeom>
            <a:avLst/>
            <a:gdLst/>
            <a:ahLst/>
            <a:cxnLst/>
            <a:rect l="l" t="t" r="r" b="b"/>
            <a:pathLst>
              <a:path w="49529" h="95884">
                <a:moveTo>
                  <a:pt x="49267" y="0"/>
                </a:moveTo>
                <a:lnTo>
                  <a:pt x="49267" y="69676"/>
                </a:lnTo>
                <a:lnTo>
                  <a:pt x="43793" y="81288"/>
                </a:lnTo>
                <a:lnTo>
                  <a:pt x="35581" y="89998"/>
                </a:lnTo>
                <a:lnTo>
                  <a:pt x="27370" y="95804"/>
                </a:lnTo>
                <a:lnTo>
                  <a:pt x="16422" y="95804"/>
                </a:lnTo>
                <a:lnTo>
                  <a:pt x="8211" y="89998"/>
                </a:lnTo>
                <a:lnTo>
                  <a:pt x="0" y="812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3869390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3874864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3976136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3978873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3951502" y="1376776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3951502" y="1521934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1025569" y="3754470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>
                <a:moveTo>
                  <a:pt x="0" y="0"/>
                </a:moveTo>
                <a:lnTo>
                  <a:pt x="376895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1025569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995462" y="3838662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6530" y="40644"/>
                </a:lnTo>
                <a:lnTo>
                  <a:pt x="46530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998199" y="3841565"/>
            <a:ext cx="11430" cy="67310"/>
          </a:xfrm>
          <a:custGeom>
            <a:avLst/>
            <a:gdLst/>
            <a:ahLst/>
            <a:cxnLst/>
            <a:rect l="l" t="t" r="r" b="b"/>
            <a:pathLst>
              <a:path w="11430" h="67310">
                <a:moveTo>
                  <a:pt x="10948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10948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1003673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1028307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1003673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1789213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1764580" y="3838662"/>
            <a:ext cx="3175" cy="32384"/>
          </a:xfrm>
          <a:custGeom>
            <a:avLst/>
            <a:gdLst/>
            <a:ahLst/>
            <a:cxnLst/>
            <a:rect l="l" t="t" r="r" b="b"/>
            <a:pathLst>
              <a:path w="3175" h="32385">
                <a:moveTo>
                  <a:pt x="2737" y="0"/>
                </a:moveTo>
                <a:lnTo>
                  <a:pt x="0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1767317" y="3841565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2737" y="0"/>
                </a:moveTo>
                <a:lnTo>
                  <a:pt x="0" y="2612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1767317" y="3838662"/>
            <a:ext cx="33020" cy="3175"/>
          </a:xfrm>
          <a:custGeom>
            <a:avLst/>
            <a:gdLst/>
            <a:ahLst/>
            <a:cxnLst/>
            <a:rect l="l" t="t" r="r" b="b"/>
            <a:pathLst>
              <a:path w="33019" h="3175">
                <a:moveTo>
                  <a:pt x="0" y="0"/>
                </a:moveTo>
                <a:lnTo>
                  <a:pt x="32844" y="0"/>
                </a:lnTo>
                <a:lnTo>
                  <a:pt x="32844" y="2903"/>
                </a:lnTo>
                <a:lnTo>
                  <a:pt x="273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1759105" y="3864791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8211" y="2903"/>
                </a:move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43793" y="8709"/>
                </a:lnTo>
                <a:lnTo>
                  <a:pt x="46530" y="20322"/>
                </a:lnTo>
                <a:lnTo>
                  <a:pt x="46530" y="26128"/>
                </a:lnTo>
                <a:lnTo>
                  <a:pt x="43793" y="37741"/>
                </a:lnTo>
                <a:lnTo>
                  <a:pt x="35581" y="43547"/>
                </a:lnTo>
                <a:lnTo>
                  <a:pt x="27370" y="46450"/>
                </a:lnTo>
                <a:lnTo>
                  <a:pt x="16422" y="46450"/>
                </a:lnTo>
                <a:lnTo>
                  <a:pt x="8211" y="43547"/>
                </a:lnTo>
                <a:lnTo>
                  <a:pt x="5474" y="40644"/>
                </a:lnTo>
                <a:lnTo>
                  <a:pt x="0" y="31934"/>
                </a:lnTo>
                <a:lnTo>
                  <a:pt x="5474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1764580" y="3867694"/>
            <a:ext cx="38735" cy="12065"/>
          </a:xfrm>
          <a:custGeom>
            <a:avLst/>
            <a:gdLst/>
            <a:ahLst/>
            <a:cxnLst/>
            <a:rect l="l" t="t" r="r" b="b"/>
            <a:pathLst>
              <a:path w="38735" h="12064">
                <a:moveTo>
                  <a:pt x="0" y="2903"/>
                </a:moveTo>
                <a:lnTo>
                  <a:pt x="2737" y="2903"/>
                </a:lnTo>
                <a:lnTo>
                  <a:pt x="8211" y="0"/>
                </a:lnTo>
                <a:lnTo>
                  <a:pt x="21896" y="0"/>
                </a:lnTo>
                <a:lnTo>
                  <a:pt x="30107" y="2903"/>
                </a:lnTo>
                <a:lnTo>
                  <a:pt x="38319" y="116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1789213" y="3867694"/>
            <a:ext cx="13970" cy="40640"/>
          </a:xfrm>
          <a:custGeom>
            <a:avLst/>
            <a:gdLst/>
            <a:ahLst/>
            <a:cxnLst/>
            <a:rect l="l" t="t" r="r" b="b"/>
            <a:pathLst>
              <a:path w="13969" h="40639">
                <a:moveTo>
                  <a:pt x="0" y="0"/>
                </a:moveTo>
                <a:lnTo>
                  <a:pt x="10948" y="5806"/>
                </a:lnTo>
                <a:lnTo>
                  <a:pt x="13685" y="17419"/>
                </a:lnTo>
                <a:lnTo>
                  <a:pt x="13685" y="23225"/>
                </a:lnTo>
                <a:lnTo>
                  <a:pt x="10948" y="34838"/>
                </a:lnTo>
                <a:lnTo>
                  <a:pt x="0" y="406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1764580" y="3893822"/>
            <a:ext cx="38735" cy="14604"/>
          </a:xfrm>
          <a:custGeom>
            <a:avLst/>
            <a:gdLst/>
            <a:ahLst/>
            <a:cxnLst/>
            <a:rect l="l" t="t" r="r" b="b"/>
            <a:pathLst>
              <a:path w="38735" h="14604">
                <a:moveTo>
                  <a:pt x="38319" y="0"/>
                </a:moveTo>
                <a:lnTo>
                  <a:pt x="30107" y="11612"/>
                </a:lnTo>
                <a:lnTo>
                  <a:pt x="21896" y="14515"/>
                </a:lnTo>
                <a:lnTo>
                  <a:pt x="10948" y="14515"/>
                </a:lnTo>
                <a:lnTo>
                  <a:pt x="2737" y="11612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1764579" y="390253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8211" y="58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2552857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2500853" y="3838662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10" h="73025">
                <a:moveTo>
                  <a:pt x="0" y="14515"/>
                </a:moveTo>
                <a:lnTo>
                  <a:pt x="8211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2500853" y="3847372"/>
            <a:ext cx="16510" cy="64135"/>
          </a:xfrm>
          <a:custGeom>
            <a:avLst/>
            <a:gdLst/>
            <a:ahLst/>
            <a:cxnLst/>
            <a:rect l="l" t="t" r="r" b="b"/>
            <a:pathLst>
              <a:path w="16510" h="64135">
                <a:moveTo>
                  <a:pt x="0" y="5806"/>
                </a:moveTo>
                <a:lnTo>
                  <a:pt x="0" y="8709"/>
                </a:lnTo>
                <a:lnTo>
                  <a:pt x="8211" y="5806"/>
                </a:lnTo>
                <a:lnTo>
                  <a:pt x="13685" y="0"/>
                </a:lnTo>
                <a:lnTo>
                  <a:pt x="13685" y="63869"/>
                </a:lnTo>
                <a:lnTo>
                  <a:pt x="16422" y="63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2558331" y="3838662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4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2561068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2566543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2591176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2566543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39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3319238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3267234" y="3838662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10" h="73025">
                <a:moveTo>
                  <a:pt x="0" y="14515"/>
                </a:moveTo>
                <a:lnTo>
                  <a:pt x="5474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3267234" y="3847372"/>
            <a:ext cx="16510" cy="64135"/>
          </a:xfrm>
          <a:custGeom>
            <a:avLst/>
            <a:gdLst/>
            <a:ahLst/>
            <a:cxnLst/>
            <a:rect l="l" t="t" r="r" b="b"/>
            <a:pathLst>
              <a:path w="16510" h="64135">
                <a:moveTo>
                  <a:pt x="0" y="5806"/>
                </a:moveTo>
                <a:lnTo>
                  <a:pt x="0" y="8709"/>
                </a:lnTo>
                <a:lnTo>
                  <a:pt x="5474" y="5806"/>
                </a:lnTo>
                <a:lnTo>
                  <a:pt x="13685" y="0"/>
                </a:lnTo>
                <a:lnTo>
                  <a:pt x="13685" y="63869"/>
                </a:lnTo>
                <a:lnTo>
                  <a:pt x="16422" y="63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3324712" y="3838662"/>
            <a:ext cx="5715" cy="32384"/>
          </a:xfrm>
          <a:custGeom>
            <a:avLst/>
            <a:gdLst/>
            <a:ahLst/>
            <a:cxnLst/>
            <a:rect l="l" t="t" r="r" b="b"/>
            <a:pathLst>
              <a:path w="5714" h="32385">
                <a:moveTo>
                  <a:pt x="5474" y="0"/>
                </a:moveTo>
                <a:lnTo>
                  <a:pt x="0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3330187" y="3841565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2737" y="0"/>
                </a:moveTo>
                <a:lnTo>
                  <a:pt x="0" y="2612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3330187" y="3838662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79" h="3175">
                <a:moveTo>
                  <a:pt x="0" y="0"/>
                </a:moveTo>
                <a:lnTo>
                  <a:pt x="30107" y="0"/>
                </a:lnTo>
                <a:lnTo>
                  <a:pt x="30107" y="2903"/>
                </a:lnTo>
                <a:lnTo>
                  <a:pt x="273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3321975" y="3864791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8211" y="2903"/>
                </a:move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43793" y="8709"/>
                </a:lnTo>
                <a:lnTo>
                  <a:pt x="46530" y="20322"/>
                </a:lnTo>
                <a:lnTo>
                  <a:pt x="46530" y="26128"/>
                </a:lnTo>
                <a:lnTo>
                  <a:pt x="43793" y="37741"/>
                </a:lnTo>
                <a:lnTo>
                  <a:pt x="35581" y="43547"/>
                </a:lnTo>
                <a:lnTo>
                  <a:pt x="27370" y="46450"/>
                </a:lnTo>
                <a:lnTo>
                  <a:pt x="16422" y="46450"/>
                </a:lnTo>
                <a:lnTo>
                  <a:pt x="8211" y="43547"/>
                </a:lnTo>
                <a:lnTo>
                  <a:pt x="2737" y="40644"/>
                </a:lnTo>
                <a:lnTo>
                  <a:pt x="0" y="31934"/>
                </a:lnTo>
                <a:lnTo>
                  <a:pt x="2737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3324712" y="3867694"/>
            <a:ext cx="41275" cy="12065"/>
          </a:xfrm>
          <a:custGeom>
            <a:avLst/>
            <a:gdLst/>
            <a:ahLst/>
            <a:cxnLst/>
            <a:rect l="l" t="t" r="r" b="b"/>
            <a:pathLst>
              <a:path w="41275" h="12064">
                <a:moveTo>
                  <a:pt x="0" y="2903"/>
                </a:moveTo>
                <a:lnTo>
                  <a:pt x="5474" y="2903"/>
                </a:lnTo>
                <a:lnTo>
                  <a:pt x="10948" y="0"/>
                </a:lnTo>
                <a:lnTo>
                  <a:pt x="24633" y="0"/>
                </a:lnTo>
                <a:lnTo>
                  <a:pt x="32844" y="2903"/>
                </a:lnTo>
                <a:lnTo>
                  <a:pt x="41056" y="116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3352083" y="3867694"/>
            <a:ext cx="13970" cy="40640"/>
          </a:xfrm>
          <a:custGeom>
            <a:avLst/>
            <a:gdLst/>
            <a:ahLst/>
            <a:cxnLst/>
            <a:rect l="l" t="t" r="r" b="b"/>
            <a:pathLst>
              <a:path w="13970" h="40639">
                <a:moveTo>
                  <a:pt x="0" y="0"/>
                </a:moveTo>
                <a:lnTo>
                  <a:pt x="8211" y="5806"/>
                </a:lnTo>
                <a:lnTo>
                  <a:pt x="13685" y="17419"/>
                </a:lnTo>
                <a:lnTo>
                  <a:pt x="13685" y="23225"/>
                </a:lnTo>
                <a:lnTo>
                  <a:pt x="8211" y="34838"/>
                </a:lnTo>
                <a:lnTo>
                  <a:pt x="0" y="406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3324712" y="3893822"/>
            <a:ext cx="41275" cy="14604"/>
          </a:xfrm>
          <a:custGeom>
            <a:avLst/>
            <a:gdLst/>
            <a:ahLst/>
            <a:cxnLst/>
            <a:rect l="l" t="t" r="r" b="b"/>
            <a:pathLst>
              <a:path w="41275" h="14604">
                <a:moveTo>
                  <a:pt x="41056" y="0"/>
                </a:moveTo>
                <a:lnTo>
                  <a:pt x="32844" y="11612"/>
                </a:lnTo>
                <a:lnTo>
                  <a:pt x="24633" y="14515"/>
                </a:lnTo>
                <a:lnTo>
                  <a:pt x="13685" y="14515"/>
                </a:lnTo>
                <a:lnTo>
                  <a:pt x="5474" y="11612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3324712" y="3902532"/>
            <a:ext cx="11430" cy="6350"/>
          </a:xfrm>
          <a:custGeom>
            <a:avLst/>
            <a:gdLst/>
            <a:ahLst/>
            <a:cxnLst/>
            <a:rect l="l" t="t" r="r" b="b"/>
            <a:pathLst>
              <a:path w="11429" h="6350">
                <a:moveTo>
                  <a:pt x="10948" y="58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4082882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4025403" y="3838662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5" h="73025">
                <a:moveTo>
                  <a:pt x="0" y="17419"/>
                </a:moveTo>
                <a:lnTo>
                  <a:pt x="0" y="14515"/>
                </a:lnTo>
                <a:lnTo>
                  <a:pt x="2737" y="8709"/>
                </a:lnTo>
                <a:lnTo>
                  <a:pt x="5474" y="2903"/>
                </a:lnTo>
                <a:lnTo>
                  <a:pt x="13685" y="0"/>
                </a:lnTo>
                <a:lnTo>
                  <a:pt x="27370" y="0"/>
                </a:lnTo>
                <a:lnTo>
                  <a:pt x="32844" y="2903"/>
                </a:lnTo>
                <a:lnTo>
                  <a:pt x="35581" y="8709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9031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4022666" y="3841565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5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5806"/>
                </a:lnTo>
                <a:lnTo>
                  <a:pt x="16422" y="0"/>
                </a:lnTo>
                <a:lnTo>
                  <a:pt x="30107" y="0"/>
                </a:lnTo>
                <a:lnTo>
                  <a:pt x="35581" y="5806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6128"/>
                </a:lnTo>
                <a:lnTo>
                  <a:pt x="30107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4022666" y="3908338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4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4088356" y="3838662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4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4091093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4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4096567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4121201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4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4096567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39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1176109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1329385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148266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163593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1942489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2095766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2249042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2402318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2706133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2859410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3012686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3165962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3472514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362579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377906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3932343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4236158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4389434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454271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469598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2780034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0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2780034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2737" y="0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2741715" y="3998336"/>
            <a:ext cx="38735" cy="49530"/>
          </a:xfrm>
          <a:custGeom>
            <a:avLst/>
            <a:gdLst/>
            <a:ahLst/>
            <a:cxnLst/>
            <a:rect l="l" t="t" r="r" b="b"/>
            <a:pathLst>
              <a:path w="38735" h="49529">
                <a:moveTo>
                  <a:pt x="38319" y="11612"/>
                </a:moveTo>
                <a:lnTo>
                  <a:pt x="32844" y="2903"/>
                </a:lnTo>
                <a:lnTo>
                  <a:pt x="24633" y="0"/>
                </a:lnTo>
                <a:lnTo>
                  <a:pt x="16422" y="0"/>
                </a:lnTo>
                <a:lnTo>
                  <a:pt x="8211" y="2903"/>
                </a:lnTo>
                <a:lnTo>
                  <a:pt x="2737" y="11612"/>
                </a:lnTo>
                <a:lnTo>
                  <a:pt x="0" y="20322"/>
                </a:lnTo>
                <a:lnTo>
                  <a:pt x="0" y="29031"/>
                </a:lnTo>
                <a:lnTo>
                  <a:pt x="2737" y="37741"/>
                </a:lnTo>
                <a:lnTo>
                  <a:pt x="8211" y="46450"/>
                </a:lnTo>
                <a:lnTo>
                  <a:pt x="16422" y="49353"/>
                </a:lnTo>
                <a:lnTo>
                  <a:pt x="24633" y="49353"/>
                </a:lnTo>
                <a:lnTo>
                  <a:pt x="32844" y="46450"/>
                </a:lnTo>
                <a:lnTo>
                  <a:pt x="38319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2744453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21896" y="0"/>
                </a:lnTo>
                <a:lnTo>
                  <a:pt x="13685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3685" y="43547"/>
                </a:lnTo>
                <a:lnTo>
                  <a:pt x="21896" y="43547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2810142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0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2810142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2737" y="0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2812879" y="3998336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39" h="20320">
                <a:moveTo>
                  <a:pt x="0" y="20322"/>
                </a:moveTo>
                <a:lnTo>
                  <a:pt x="2737" y="11612"/>
                </a:lnTo>
                <a:lnTo>
                  <a:pt x="10948" y="2903"/>
                </a:lnTo>
                <a:lnTo>
                  <a:pt x="16422" y="0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2812879" y="3998336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39" h="20320">
                <a:moveTo>
                  <a:pt x="0" y="20322"/>
                </a:moveTo>
                <a:lnTo>
                  <a:pt x="2737" y="14515"/>
                </a:lnTo>
                <a:lnTo>
                  <a:pt x="10948" y="8709"/>
                </a:lnTo>
                <a:lnTo>
                  <a:pt x="16422" y="2903"/>
                </a:lnTo>
                <a:lnTo>
                  <a:pt x="27370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2851198" y="3998336"/>
            <a:ext cx="41275" cy="49530"/>
          </a:xfrm>
          <a:custGeom>
            <a:avLst/>
            <a:gdLst/>
            <a:ahLst/>
            <a:cxnLst/>
            <a:rect l="l" t="t" r="r" b="b"/>
            <a:pathLst>
              <a:path w="41275" h="49529">
                <a:moveTo>
                  <a:pt x="41056" y="11612"/>
                </a:move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5474" y="11612"/>
                </a:lnTo>
                <a:lnTo>
                  <a:pt x="0" y="20322"/>
                </a:lnTo>
                <a:lnTo>
                  <a:pt x="0" y="29031"/>
                </a:lnTo>
                <a:lnTo>
                  <a:pt x="5474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4105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2856672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30107" y="11612"/>
                </a:lnTo>
                <a:lnTo>
                  <a:pt x="27370" y="5806"/>
                </a:lnTo>
                <a:lnTo>
                  <a:pt x="21896" y="0"/>
                </a:lnTo>
                <a:lnTo>
                  <a:pt x="10948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0948" y="43547"/>
                </a:lnTo>
                <a:lnTo>
                  <a:pt x="21896" y="43547"/>
                </a:lnTo>
                <a:lnTo>
                  <a:pt x="27370" y="40644"/>
                </a:lnTo>
                <a:lnTo>
                  <a:pt x="30107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2911414" y="3998336"/>
            <a:ext cx="36195" cy="32384"/>
          </a:xfrm>
          <a:custGeom>
            <a:avLst/>
            <a:gdLst/>
            <a:ahLst/>
            <a:cxnLst/>
            <a:rect l="l" t="t" r="r" b="b"/>
            <a:pathLst>
              <a:path w="36194" h="32385">
                <a:moveTo>
                  <a:pt x="35581" y="11612"/>
                </a:moveTo>
                <a:lnTo>
                  <a:pt x="32844" y="2903"/>
                </a:lnTo>
                <a:lnTo>
                  <a:pt x="21896" y="0"/>
                </a:lnTo>
                <a:lnTo>
                  <a:pt x="10948" y="0"/>
                </a:lnTo>
                <a:lnTo>
                  <a:pt x="2737" y="2903"/>
                </a:lnTo>
                <a:lnTo>
                  <a:pt x="0" y="11612"/>
                </a:lnTo>
                <a:lnTo>
                  <a:pt x="2737" y="17419"/>
                </a:lnTo>
                <a:lnTo>
                  <a:pt x="8211" y="20322"/>
                </a:lnTo>
                <a:lnTo>
                  <a:pt x="24633" y="29031"/>
                </a:lnTo>
                <a:lnTo>
                  <a:pt x="32844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2938785" y="4027368"/>
            <a:ext cx="5715" cy="17780"/>
          </a:xfrm>
          <a:custGeom>
            <a:avLst/>
            <a:gdLst/>
            <a:ahLst/>
            <a:cxnLst/>
            <a:rect l="l" t="t" r="r" b="b"/>
            <a:pathLst>
              <a:path w="5714" h="17779">
                <a:moveTo>
                  <a:pt x="0" y="0"/>
                </a:moveTo>
                <a:lnTo>
                  <a:pt x="5474" y="5806"/>
                </a:lnTo>
                <a:lnTo>
                  <a:pt x="5474" y="8709"/>
                </a:lnTo>
                <a:lnTo>
                  <a:pt x="0" y="1741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2914151" y="4041884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30107" y="0"/>
                </a:moveTo>
                <a:lnTo>
                  <a:pt x="19159" y="2903"/>
                </a:lnTo>
                <a:lnTo>
                  <a:pt x="8211" y="2903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2911414" y="4036078"/>
            <a:ext cx="5715" cy="8890"/>
          </a:xfrm>
          <a:custGeom>
            <a:avLst/>
            <a:gdLst/>
            <a:ahLst/>
            <a:cxnLst/>
            <a:rect l="l" t="t" r="r" b="b"/>
            <a:pathLst>
              <a:path w="5714" h="8889">
                <a:moveTo>
                  <a:pt x="5474" y="8709"/>
                </a:moveTo>
                <a:lnTo>
                  <a:pt x="2737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2938785" y="4001240"/>
            <a:ext cx="8255" cy="8890"/>
          </a:xfrm>
          <a:custGeom>
            <a:avLst/>
            <a:gdLst/>
            <a:ahLst/>
            <a:cxnLst/>
            <a:rect l="l" t="t" r="r" b="b"/>
            <a:pathLst>
              <a:path w="8255" h="8889">
                <a:moveTo>
                  <a:pt x="8211" y="8709"/>
                </a:moveTo>
                <a:lnTo>
                  <a:pt x="5474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2914151" y="4001240"/>
            <a:ext cx="30480" cy="6350"/>
          </a:xfrm>
          <a:custGeom>
            <a:avLst/>
            <a:gdLst/>
            <a:ahLst/>
            <a:cxnLst/>
            <a:rect l="l" t="t" r="r" b="b"/>
            <a:pathLst>
              <a:path w="30480" h="6350">
                <a:moveTo>
                  <a:pt x="30107" y="5806"/>
                </a:moveTo>
                <a:lnTo>
                  <a:pt x="19159" y="0"/>
                </a:lnTo>
                <a:lnTo>
                  <a:pt x="8211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2914151" y="4001240"/>
            <a:ext cx="3175" cy="14604"/>
          </a:xfrm>
          <a:custGeom>
            <a:avLst/>
            <a:gdLst/>
            <a:ahLst/>
            <a:cxnLst/>
            <a:rect l="l" t="t" r="r" b="b"/>
            <a:pathLst>
              <a:path w="3175" h="14604">
                <a:moveTo>
                  <a:pt x="2737" y="0"/>
                </a:moveTo>
                <a:lnTo>
                  <a:pt x="0" y="8709"/>
                </a:lnTo>
                <a:lnTo>
                  <a:pt x="2737" y="14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2911414" y="4012852"/>
            <a:ext cx="36195" cy="34925"/>
          </a:xfrm>
          <a:custGeom>
            <a:avLst/>
            <a:gdLst/>
            <a:ahLst/>
            <a:cxnLst/>
            <a:rect l="l" t="t" r="r" b="b"/>
            <a:pathLst>
              <a:path w="36194" h="34925">
                <a:moveTo>
                  <a:pt x="2737" y="0"/>
                </a:moveTo>
                <a:lnTo>
                  <a:pt x="8211" y="2903"/>
                </a:lnTo>
                <a:lnTo>
                  <a:pt x="24633" y="11612"/>
                </a:lnTo>
                <a:lnTo>
                  <a:pt x="32844" y="14515"/>
                </a:lnTo>
                <a:lnTo>
                  <a:pt x="35581" y="20322"/>
                </a:lnTo>
                <a:lnTo>
                  <a:pt x="35581" y="23225"/>
                </a:lnTo>
                <a:lnTo>
                  <a:pt x="32844" y="31934"/>
                </a:lnTo>
                <a:lnTo>
                  <a:pt x="21896" y="34838"/>
                </a:lnTo>
                <a:lnTo>
                  <a:pt x="10948" y="34838"/>
                </a:lnTo>
                <a:lnTo>
                  <a:pt x="2737" y="31934"/>
                </a:lnTo>
                <a:lnTo>
                  <a:pt x="0" y="2322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2966155" y="3998336"/>
            <a:ext cx="38735" cy="49530"/>
          </a:xfrm>
          <a:custGeom>
            <a:avLst/>
            <a:gdLst/>
            <a:ahLst/>
            <a:cxnLst/>
            <a:rect l="l" t="t" r="r" b="b"/>
            <a:pathLst>
              <a:path w="38735" h="49529">
                <a:moveTo>
                  <a:pt x="2737" y="26128"/>
                </a:moveTo>
                <a:lnTo>
                  <a:pt x="38319" y="26128"/>
                </a:lnTo>
                <a:lnTo>
                  <a:pt x="38319" y="14515"/>
                </a:lnTo>
                <a:lnTo>
                  <a:pt x="35581" y="8709"/>
                </a:ln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0322"/>
                </a:lnTo>
                <a:lnTo>
                  <a:pt x="0" y="29031"/>
                </a:lnTo>
                <a:lnTo>
                  <a:pt x="2737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38319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2968893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0" y="17419"/>
                </a:moveTo>
                <a:lnTo>
                  <a:pt x="32844" y="17419"/>
                </a:lnTo>
                <a:lnTo>
                  <a:pt x="32844" y="11612"/>
                </a:lnTo>
                <a:lnTo>
                  <a:pt x="30107" y="5806"/>
                </a:lnTo>
                <a:lnTo>
                  <a:pt x="24633" y="0"/>
                </a:lnTo>
                <a:lnTo>
                  <a:pt x="13685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8211" y="40644"/>
                </a:lnTo>
                <a:lnTo>
                  <a:pt x="13685" y="43547"/>
                </a:lnTo>
                <a:lnTo>
                  <a:pt x="24633" y="43547"/>
                </a:lnTo>
                <a:lnTo>
                  <a:pt x="30107" y="40644"/>
                </a:lnTo>
                <a:lnTo>
                  <a:pt x="32844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3023634" y="3998336"/>
            <a:ext cx="41275" cy="49530"/>
          </a:xfrm>
          <a:custGeom>
            <a:avLst/>
            <a:gdLst/>
            <a:ahLst/>
            <a:cxnLst/>
            <a:rect l="l" t="t" r="r" b="b"/>
            <a:pathLst>
              <a:path w="41275" h="49529">
                <a:moveTo>
                  <a:pt x="41056" y="11612"/>
                </a:move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5474" y="11612"/>
                </a:lnTo>
                <a:lnTo>
                  <a:pt x="0" y="20322"/>
                </a:lnTo>
                <a:lnTo>
                  <a:pt x="0" y="29031"/>
                </a:lnTo>
                <a:lnTo>
                  <a:pt x="5474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4105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3029108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32844" y="11612"/>
                </a:lnTo>
                <a:lnTo>
                  <a:pt x="27370" y="5806"/>
                </a:lnTo>
                <a:lnTo>
                  <a:pt x="21896" y="0"/>
                </a:lnTo>
                <a:lnTo>
                  <a:pt x="10948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0948" y="43547"/>
                </a:lnTo>
                <a:lnTo>
                  <a:pt x="21896" y="43547"/>
                </a:lnTo>
                <a:lnTo>
                  <a:pt x="27370" y="40644"/>
                </a:lnTo>
                <a:lnTo>
                  <a:pt x="32844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1025569" y="1548063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>
                <a:moveTo>
                  <a:pt x="0" y="0"/>
                </a:moveTo>
                <a:lnTo>
                  <a:pt x="376895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1025569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1789213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2552857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3319238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4082882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1176109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1329385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148266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163593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1942489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2095766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2249042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2402318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2706133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2859410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3012686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3165962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3472514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362579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377906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3932343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4236158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4389434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454271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469598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1025569" y="1548063"/>
            <a:ext cx="0" cy="2206625"/>
          </a:xfrm>
          <a:custGeom>
            <a:avLst/>
            <a:gdLst/>
            <a:ahLst/>
            <a:cxnLst/>
            <a:rect l="l" t="t" r="r" b="b"/>
            <a:pathLst>
              <a:path h="2206625">
                <a:moveTo>
                  <a:pt x="0" y="2206407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1025569" y="3754470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932509" y="3681891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5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3547"/>
                </a:lnTo>
                <a:lnTo>
                  <a:pt x="2737" y="60966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60966"/>
                </a:lnTo>
                <a:lnTo>
                  <a:pt x="43793" y="43547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935246" y="3684794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940720" y="3748664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965354" y="3684794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8063"/>
                </a:lnTo>
                <a:lnTo>
                  <a:pt x="8211" y="40644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940720" y="3684794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1025569" y="343221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935246" y="3400284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4" h="73025">
                <a:moveTo>
                  <a:pt x="0" y="17419"/>
                </a:moveTo>
                <a:lnTo>
                  <a:pt x="0" y="14515"/>
                </a:lnTo>
                <a:lnTo>
                  <a:pt x="2737" y="5806"/>
                </a:lnTo>
                <a:lnTo>
                  <a:pt x="5474" y="2903"/>
                </a:lnTo>
                <a:lnTo>
                  <a:pt x="13685" y="0"/>
                </a:lnTo>
                <a:lnTo>
                  <a:pt x="24633" y="0"/>
                </a:lnTo>
                <a:lnTo>
                  <a:pt x="32844" y="2903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6128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932509" y="3403187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2903"/>
                </a:ln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3225"/>
                </a:lnTo>
                <a:lnTo>
                  <a:pt x="27370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932509" y="3469960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1025569" y="310706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932509" y="3075129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32844" y="11612"/>
                </a:moveTo>
                <a:lnTo>
                  <a:pt x="32844" y="72579"/>
                </a:lnTo>
                <a:lnTo>
                  <a:pt x="35581" y="72579"/>
                </a:lnTo>
                <a:lnTo>
                  <a:pt x="35581" y="0"/>
                </a:lnTo>
                <a:lnTo>
                  <a:pt x="0" y="55160"/>
                </a:lnTo>
                <a:lnTo>
                  <a:pt x="46530" y="551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935246" y="3086742"/>
            <a:ext cx="30480" cy="43815"/>
          </a:xfrm>
          <a:custGeom>
            <a:avLst/>
            <a:gdLst/>
            <a:ahLst/>
            <a:cxnLst/>
            <a:rect l="l" t="t" r="r" b="b"/>
            <a:pathLst>
              <a:path w="30480" h="43814">
                <a:moveTo>
                  <a:pt x="30107" y="0"/>
                </a:moveTo>
                <a:lnTo>
                  <a:pt x="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935246" y="3127386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0" y="0"/>
                </a:moveTo>
                <a:lnTo>
                  <a:pt x="43793" y="0"/>
                </a:lnTo>
                <a:lnTo>
                  <a:pt x="43793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1025569" y="278190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935246" y="2749974"/>
            <a:ext cx="41275" cy="73025"/>
          </a:xfrm>
          <a:custGeom>
            <a:avLst/>
            <a:gdLst/>
            <a:ahLst/>
            <a:cxnLst/>
            <a:rect l="l" t="t" r="r" b="b"/>
            <a:pathLst>
              <a:path w="41275" h="73025">
                <a:moveTo>
                  <a:pt x="32844" y="2903"/>
                </a:moveTo>
                <a:lnTo>
                  <a:pt x="35581" y="11612"/>
                </a:lnTo>
                <a:lnTo>
                  <a:pt x="38319" y="11612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9353"/>
                </a:lnTo>
                <a:lnTo>
                  <a:pt x="2737" y="63869"/>
                </a:lnTo>
                <a:lnTo>
                  <a:pt x="8211" y="69676"/>
                </a:lnTo>
                <a:lnTo>
                  <a:pt x="19159" y="72579"/>
                </a:lnTo>
                <a:lnTo>
                  <a:pt x="21896" y="72579"/>
                </a:lnTo>
                <a:lnTo>
                  <a:pt x="32844" y="69676"/>
                </a:lnTo>
                <a:lnTo>
                  <a:pt x="38319" y="63869"/>
                </a:lnTo>
                <a:lnTo>
                  <a:pt x="41056" y="52257"/>
                </a:lnTo>
                <a:lnTo>
                  <a:pt x="41056" y="49353"/>
                </a:lnTo>
                <a:lnTo>
                  <a:pt x="2737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943457" y="2752877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937983" y="2752877"/>
            <a:ext cx="13970" cy="67310"/>
          </a:xfrm>
          <a:custGeom>
            <a:avLst/>
            <a:gdLst/>
            <a:ahLst/>
            <a:cxnLst/>
            <a:rect l="l" t="t" r="r" b="b"/>
            <a:pathLst>
              <a:path w="13969" h="67310">
                <a:moveTo>
                  <a:pt x="10948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46450"/>
                </a:lnTo>
                <a:lnTo>
                  <a:pt x="2737" y="60966"/>
                </a:lnTo>
                <a:lnTo>
                  <a:pt x="13685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937983" y="2805134"/>
            <a:ext cx="36195" cy="14604"/>
          </a:xfrm>
          <a:custGeom>
            <a:avLst/>
            <a:gdLst/>
            <a:ahLst/>
            <a:cxnLst/>
            <a:rect l="l" t="t" r="r" b="b"/>
            <a:pathLst>
              <a:path w="36194" h="14605">
                <a:moveTo>
                  <a:pt x="0" y="0"/>
                </a:moveTo>
                <a:lnTo>
                  <a:pt x="5474" y="11612"/>
                </a:lnTo>
                <a:lnTo>
                  <a:pt x="16422" y="14515"/>
                </a:lnTo>
                <a:lnTo>
                  <a:pt x="19159" y="14515"/>
                </a:lnTo>
                <a:lnTo>
                  <a:pt x="30107" y="11612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959880" y="2781909"/>
            <a:ext cx="13970" cy="38100"/>
          </a:xfrm>
          <a:custGeom>
            <a:avLst/>
            <a:gdLst/>
            <a:ahLst/>
            <a:cxnLst/>
            <a:rect l="l" t="t" r="r" b="b"/>
            <a:pathLst>
              <a:path w="13969" h="38100">
                <a:moveTo>
                  <a:pt x="0" y="37741"/>
                </a:moveTo>
                <a:lnTo>
                  <a:pt x="10948" y="31934"/>
                </a:lnTo>
                <a:lnTo>
                  <a:pt x="13685" y="20322"/>
                </a:lnTo>
                <a:lnTo>
                  <a:pt x="13685" y="17419"/>
                </a:lnTo>
                <a:lnTo>
                  <a:pt x="10948" y="580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937983" y="2781909"/>
            <a:ext cx="36195" cy="14604"/>
          </a:xfrm>
          <a:custGeom>
            <a:avLst/>
            <a:gdLst/>
            <a:ahLst/>
            <a:cxnLst/>
            <a:rect l="l" t="t" r="r" b="b"/>
            <a:pathLst>
              <a:path w="36194" h="14605">
                <a:moveTo>
                  <a:pt x="35581" y="14515"/>
                </a:moveTo>
                <a:lnTo>
                  <a:pt x="30107" y="2903"/>
                </a:lnTo>
                <a:lnTo>
                  <a:pt x="19159" y="0"/>
                </a:lnTo>
                <a:lnTo>
                  <a:pt x="16422" y="0"/>
                </a:lnTo>
                <a:lnTo>
                  <a:pt x="5474" y="2903"/>
                </a:lnTo>
                <a:lnTo>
                  <a:pt x="0" y="14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937983" y="2781909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13685" y="0"/>
                </a:moveTo>
                <a:lnTo>
                  <a:pt x="2737" y="5806"/>
                </a:lnTo>
                <a:lnTo>
                  <a:pt x="0" y="1741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1025569" y="245675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935246" y="2424819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13685" y="0"/>
                </a:moveTo>
                <a:lnTo>
                  <a:pt x="2737" y="5806"/>
                </a:lnTo>
                <a:lnTo>
                  <a:pt x="0" y="11612"/>
                </a:lnTo>
                <a:lnTo>
                  <a:pt x="0" y="17419"/>
                </a:lnTo>
                <a:lnTo>
                  <a:pt x="2737" y="26128"/>
                </a:lnTo>
                <a:lnTo>
                  <a:pt x="5474" y="29031"/>
                </a:lnTo>
                <a:lnTo>
                  <a:pt x="13685" y="31934"/>
                </a:lnTo>
                <a:lnTo>
                  <a:pt x="24633" y="34838"/>
                </a:lnTo>
                <a:lnTo>
                  <a:pt x="32844" y="40644"/>
                </a:lnTo>
                <a:lnTo>
                  <a:pt x="35581" y="43547"/>
                </a:lnTo>
                <a:lnTo>
                  <a:pt x="38319" y="49353"/>
                </a:lnTo>
                <a:lnTo>
                  <a:pt x="38319" y="60966"/>
                </a:lnTo>
                <a:lnTo>
                  <a:pt x="35581" y="66772"/>
                </a:lnTo>
                <a:lnTo>
                  <a:pt x="24633" y="69676"/>
                </a:lnTo>
                <a:lnTo>
                  <a:pt x="13685" y="69676"/>
                </a:lnTo>
                <a:lnTo>
                  <a:pt x="2737" y="66772"/>
                </a:lnTo>
                <a:lnTo>
                  <a:pt x="0" y="60966"/>
                </a:lnTo>
                <a:lnTo>
                  <a:pt x="0" y="49353"/>
                </a:lnTo>
                <a:lnTo>
                  <a:pt x="2737" y="43547"/>
                </a:lnTo>
                <a:lnTo>
                  <a:pt x="5474" y="40644"/>
                </a:lnTo>
                <a:lnTo>
                  <a:pt x="13685" y="34838"/>
                </a:lnTo>
                <a:lnTo>
                  <a:pt x="24633" y="31934"/>
                </a:lnTo>
                <a:lnTo>
                  <a:pt x="32844" y="29031"/>
                </a:lnTo>
                <a:lnTo>
                  <a:pt x="35581" y="26128"/>
                </a:lnTo>
                <a:lnTo>
                  <a:pt x="38319" y="17419"/>
                </a:lnTo>
                <a:lnTo>
                  <a:pt x="38319" y="11612"/>
                </a:lnTo>
                <a:lnTo>
                  <a:pt x="35581" y="5806"/>
                </a:lnTo>
                <a:lnTo>
                  <a:pt x="24633" y="0"/>
                </a:lnTo>
                <a:lnTo>
                  <a:pt x="136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932509" y="2430626"/>
            <a:ext cx="43815" cy="69850"/>
          </a:xfrm>
          <a:custGeom>
            <a:avLst/>
            <a:gdLst/>
            <a:ahLst/>
            <a:cxnLst/>
            <a:rect l="l" t="t" r="r" b="b"/>
            <a:pathLst>
              <a:path w="43815" h="69850">
                <a:moveTo>
                  <a:pt x="8211" y="0"/>
                </a:moveTo>
                <a:lnTo>
                  <a:pt x="5474" y="5806"/>
                </a:lnTo>
                <a:lnTo>
                  <a:pt x="5474" y="11612"/>
                </a:lnTo>
                <a:lnTo>
                  <a:pt x="8211" y="20322"/>
                </a:lnTo>
                <a:lnTo>
                  <a:pt x="16422" y="23225"/>
                </a:lnTo>
                <a:lnTo>
                  <a:pt x="27370" y="26128"/>
                </a:lnTo>
                <a:lnTo>
                  <a:pt x="35581" y="29031"/>
                </a:lnTo>
                <a:lnTo>
                  <a:pt x="41056" y="37741"/>
                </a:lnTo>
                <a:lnTo>
                  <a:pt x="43793" y="43547"/>
                </a:lnTo>
                <a:lnTo>
                  <a:pt x="43793" y="55160"/>
                </a:lnTo>
                <a:lnTo>
                  <a:pt x="41056" y="60966"/>
                </a:lnTo>
                <a:lnTo>
                  <a:pt x="38319" y="63869"/>
                </a:lnTo>
                <a:lnTo>
                  <a:pt x="27370" y="69676"/>
                </a:lnTo>
                <a:lnTo>
                  <a:pt x="16422" y="69676"/>
                </a:lnTo>
                <a:lnTo>
                  <a:pt x="5474" y="63869"/>
                </a:lnTo>
                <a:lnTo>
                  <a:pt x="2737" y="60966"/>
                </a:lnTo>
                <a:lnTo>
                  <a:pt x="0" y="55160"/>
                </a:lnTo>
                <a:lnTo>
                  <a:pt x="0" y="43547"/>
                </a:lnTo>
                <a:lnTo>
                  <a:pt x="2737" y="37741"/>
                </a:lnTo>
                <a:lnTo>
                  <a:pt x="8211" y="29031"/>
                </a:lnTo>
                <a:lnTo>
                  <a:pt x="16422" y="26128"/>
                </a:lnTo>
                <a:lnTo>
                  <a:pt x="27370" y="23225"/>
                </a:lnTo>
                <a:lnTo>
                  <a:pt x="35581" y="20322"/>
                </a:lnTo>
                <a:lnTo>
                  <a:pt x="38319" y="11612"/>
                </a:lnTo>
                <a:lnTo>
                  <a:pt x="38319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937983" y="2430626"/>
            <a:ext cx="33020" cy="3175"/>
          </a:xfrm>
          <a:custGeom>
            <a:avLst/>
            <a:gdLst/>
            <a:ahLst/>
            <a:cxnLst/>
            <a:rect l="l" t="t" r="r" b="b"/>
            <a:pathLst>
              <a:path w="33019" h="3175">
                <a:moveTo>
                  <a:pt x="32844" y="2903"/>
                </a:moveTo>
                <a:lnTo>
                  <a:pt x="21896" y="0"/>
                </a:lnTo>
                <a:lnTo>
                  <a:pt x="10948" y="0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935246" y="248868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0" y="0"/>
                </a:moveTo>
                <a:lnTo>
                  <a:pt x="8211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5354" y="248868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0" y="5806"/>
                </a:moveTo>
                <a:lnTo>
                  <a:pt x="821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1025569" y="213159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875030" y="2102568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09" h="73025">
                <a:moveTo>
                  <a:pt x="0" y="11612"/>
                </a:moveTo>
                <a:lnTo>
                  <a:pt x="8211" y="8709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875030" y="2108374"/>
            <a:ext cx="16510" cy="67310"/>
          </a:xfrm>
          <a:custGeom>
            <a:avLst/>
            <a:gdLst/>
            <a:ahLst/>
            <a:cxnLst/>
            <a:rect l="l" t="t" r="r" b="b"/>
            <a:pathLst>
              <a:path w="16509" h="67310">
                <a:moveTo>
                  <a:pt x="0" y="5806"/>
                </a:moveTo>
                <a:lnTo>
                  <a:pt x="0" y="11612"/>
                </a:lnTo>
                <a:lnTo>
                  <a:pt x="8211" y="5806"/>
                </a:lnTo>
                <a:lnTo>
                  <a:pt x="13685" y="0"/>
                </a:lnTo>
                <a:lnTo>
                  <a:pt x="13685" y="66772"/>
                </a:lnTo>
                <a:lnTo>
                  <a:pt x="16422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32509" y="2102568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5" h="73025">
                <a:moveTo>
                  <a:pt x="19159" y="0"/>
                </a:moveTo>
                <a:lnTo>
                  <a:pt x="8211" y="2903"/>
                </a:lnTo>
                <a:lnTo>
                  <a:pt x="2737" y="11612"/>
                </a:lnTo>
                <a:lnTo>
                  <a:pt x="0" y="29031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29031"/>
                </a:lnTo>
                <a:lnTo>
                  <a:pt x="41056" y="11612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35246" y="2105471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8709"/>
                </a:lnTo>
                <a:lnTo>
                  <a:pt x="0" y="26128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40720" y="2166437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0" y="0"/>
                </a:moveTo>
                <a:lnTo>
                  <a:pt x="10948" y="5806"/>
                </a:lnTo>
                <a:lnTo>
                  <a:pt x="16422" y="5806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65354" y="2105471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6128"/>
                </a:lnTo>
                <a:lnTo>
                  <a:pt x="5474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40720" y="2105471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27370" y="2903"/>
                </a:moveTo>
                <a:lnTo>
                  <a:pt x="16422" y="0"/>
                </a:lnTo>
                <a:lnTo>
                  <a:pt x="10948" y="0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1025569" y="1809348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875030" y="1777413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09" h="73025">
                <a:moveTo>
                  <a:pt x="0" y="14515"/>
                </a:moveTo>
                <a:lnTo>
                  <a:pt x="8211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875030" y="1783219"/>
            <a:ext cx="16510" cy="67310"/>
          </a:xfrm>
          <a:custGeom>
            <a:avLst/>
            <a:gdLst/>
            <a:ahLst/>
            <a:cxnLst/>
            <a:rect l="l" t="t" r="r" b="b"/>
            <a:pathLst>
              <a:path w="16509" h="67310">
                <a:moveTo>
                  <a:pt x="0" y="8709"/>
                </a:moveTo>
                <a:lnTo>
                  <a:pt x="0" y="11612"/>
                </a:lnTo>
                <a:lnTo>
                  <a:pt x="8211" y="8709"/>
                </a:lnTo>
                <a:lnTo>
                  <a:pt x="13685" y="0"/>
                </a:lnTo>
                <a:lnTo>
                  <a:pt x="13685" y="66772"/>
                </a:lnTo>
                <a:lnTo>
                  <a:pt x="16422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35246" y="1777413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4" h="73025">
                <a:moveTo>
                  <a:pt x="0" y="17419"/>
                </a:moveTo>
                <a:lnTo>
                  <a:pt x="0" y="14515"/>
                </a:lnTo>
                <a:lnTo>
                  <a:pt x="2737" y="5806"/>
                </a:lnTo>
                <a:lnTo>
                  <a:pt x="5474" y="2903"/>
                </a:lnTo>
                <a:lnTo>
                  <a:pt x="13685" y="0"/>
                </a:lnTo>
                <a:lnTo>
                  <a:pt x="24633" y="0"/>
                </a:lnTo>
                <a:lnTo>
                  <a:pt x="32844" y="2903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6128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32509" y="1780316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2903"/>
                </a:ln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3225"/>
                </a:lnTo>
                <a:lnTo>
                  <a:pt x="27370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32509" y="1847089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1025569" y="3591893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1025569" y="3269641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1025569" y="2944486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1025569" y="261933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1025569" y="2294177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1025569" y="196902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1025569" y="1646770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24491" y="2784812"/>
            <a:ext cx="46990" cy="3175"/>
          </a:xfrm>
          <a:custGeom>
            <a:avLst/>
            <a:gdLst/>
            <a:ahLst/>
            <a:cxnLst/>
            <a:rect l="l" t="t" r="r" b="b"/>
            <a:pathLst>
              <a:path w="46990" h="3175">
                <a:moveTo>
                  <a:pt x="0" y="2903"/>
                </a:moveTo>
                <a:lnTo>
                  <a:pt x="46530" y="2903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24491" y="2784812"/>
            <a:ext cx="46990" cy="3175"/>
          </a:xfrm>
          <a:custGeom>
            <a:avLst/>
            <a:gdLst/>
            <a:ahLst/>
            <a:cxnLst/>
            <a:rect l="l" t="t" r="r" b="b"/>
            <a:pathLst>
              <a:path w="46990" h="3175">
                <a:moveTo>
                  <a:pt x="0" y="2903"/>
                </a:moveTo>
                <a:lnTo>
                  <a:pt x="0" y="0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724491" y="2787715"/>
            <a:ext cx="46990" cy="43815"/>
          </a:xfrm>
          <a:custGeom>
            <a:avLst/>
            <a:gdLst/>
            <a:ahLst/>
            <a:cxnLst/>
            <a:rect l="l" t="t" r="r" b="b"/>
            <a:pathLst>
              <a:path w="46990" h="43814">
                <a:moveTo>
                  <a:pt x="8211" y="0"/>
                </a:moveTo>
                <a:lnTo>
                  <a:pt x="2737" y="8709"/>
                </a:lnTo>
                <a:lnTo>
                  <a:pt x="0" y="14515"/>
                </a:lnTo>
                <a:lnTo>
                  <a:pt x="0" y="26128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3547"/>
                </a:lnTo>
                <a:lnTo>
                  <a:pt x="24633" y="43547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6128"/>
                </a:lnTo>
                <a:lnTo>
                  <a:pt x="46530" y="14515"/>
                </a:lnTo>
                <a:lnTo>
                  <a:pt x="41056" y="8709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727228" y="2787715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0" y="14515"/>
                </a:lnTo>
                <a:lnTo>
                  <a:pt x="0" y="26128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6128"/>
                </a:lnTo>
                <a:lnTo>
                  <a:pt x="38319" y="14515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724491" y="2752877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90" h="6350">
                <a:moveTo>
                  <a:pt x="0" y="5806"/>
                </a:moveTo>
                <a:lnTo>
                  <a:pt x="46530" y="5806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724491" y="2752877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90" h="6350">
                <a:moveTo>
                  <a:pt x="0" y="5806"/>
                </a:moveTo>
                <a:lnTo>
                  <a:pt x="0" y="0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724491" y="2726749"/>
            <a:ext cx="19685" cy="26670"/>
          </a:xfrm>
          <a:custGeom>
            <a:avLst/>
            <a:gdLst/>
            <a:ahLst/>
            <a:cxnLst/>
            <a:rect l="l" t="t" r="r" b="b"/>
            <a:pathLst>
              <a:path w="19684" h="26669">
                <a:moveTo>
                  <a:pt x="19159" y="26128"/>
                </a:moveTo>
                <a:lnTo>
                  <a:pt x="8211" y="23225"/>
                </a:lnTo>
                <a:lnTo>
                  <a:pt x="2737" y="17419"/>
                </a:lnTo>
                <a:lnTo>
                  <a:pt x="0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724491" y="2726749"/>
            <a:ext cx="19685" cy="26670"/>
          </a:xfrm>
          <a:custGeom>
            <a:avLst/>
            <a:gdLst/>
            <a:ahLst/>
            <a:cxnLst/>
            <a:rect l="l" t="t" r="r" b="b"/>
            <a:pathLst>
              <a:path w="19684" h="26669">
                <a:moveTo>
                  <a:pt x="19159" y="26128"/>
                </a:moveTo>
                <a:lnTo>
                  <a:pt x="13685" y="23225"/>
                </a:lnTo>
                <a:lnTo>
                  <a:pt x="5474" y="17419"/>
                </a:lnTo>
                <a:lnTo>
                  <a:pt x="2737" y="8709"/>
                </a:lnTo>
                <a:lnTo>
                  <a:pt x="2737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724491" y="2671589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8211" y="0"/>
                </a:moveTo>
                <a:lnTo>
                  <a:pt x="2737" y="5806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3225"/>
                </a:lnTo>
                <a:lnTo>
                  <a:pt x="46530" y="14515"/>
                </a:lnTo>
                <a:lnTo>
                  <a:pt x="41056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727228" y="2671589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10948" y="2903"/>
                </a:lnTo>
                <a:lnTo>
                  <a:pt x="2737" y="5806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3225"/>
                </a:lnTo>
                <a:lnTo>
                  <a:pt x="38319" y="14515"/>
                </a:lnTo>
                <a:lnTo>
                  <a:pt x="35581" y="5806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724491" y="2613525"/>
            <a:ext cx="30480" cy="38100"/>
          </a:xfrm>
          <a:custGeom>
            <a:avLst/>
            <a:gdLst/>
            <a:ahLst/>
            <a:cxnLst/>
            <a:rect l="l" t="t" r="r" b="b"/>
            <a:pathLst>
              <a:path w="30479" h="38100">
                <a:moveTo>
                  <a:pt x="8211" y="0"/>
                </a:moveTo>
                <a:lnTo>
                  <a:pt x="2737" y="2903"/>
                </a:lnTo>
                <a:lnTo>
                  <a:pt x="0" y="11612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6422" y="31934"/>
                </a:lnTo>
                <a:lnTo>
                  <a:pt x="19159" y="26128"/>
                </a:lnTo>
                <a:lnTo>
                  <a:pt x="24633" y="8709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749125" y="2616429"/>
            <a:ext cx="16510" cy="3175"/>
          </a:xfrm>
          <a:custGeom>
            <a:avLst/>
            <a:gdLst/>
            <a:ahLst/>
            <a:cxnLst/>
            <a:rect l="l" t="t" r="r" b="b"/>
            <a:pathLst>
              <a:path w="16509" h="3175">
                <a:moveTo>
                  <a:pt x="0" y="2903"/>
                </a:moveTo>
                <a:lnTo>
                  <a:pt x="8211" y="0"/>
                </a:lnTo>
                <a:lnTo>
                  <a:pt x="10948" y="0"/>
                </a:lnTo>
                <a:lnTo>
                  <a:pt x="16422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762810" y="2616429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10">
                <a:moveTo>
                  <a:pt x="0" y="0"/>
                </a:moveTo>
                <a:lnTo>
                  <a:pt x="2737" y="8709"/>
                </a:lnTo>
                <a:lnTo>
                  <a:pt x="2737" y="20322"/>
                </a:lnTo>
                <a:lnTo>
                  <a:pt x="0" y="29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760073" y="2642557"/>
            <a:ext cx="5715" cy="8890"/>
          </a:xfrm>
          <a:custGeom>
            <a:avLst/>
            <a:gdLst/>
            <a:ahLst/>
            <a:cxnLst/>
            <a:rect l="l" t="t" r="r" b="b"/>
            <a:pathLst>
              <a:path w="5715" h="8889">
                <a:moveTo>
                  <a:pt x="5474" y="0"/>
                </a:moveTo>
                <a:lnTo>
                  <a:pt x="0" y="2903"/>
                </a:lnTo>
                <a:lnTo>
                  <a:pt x="0" y="87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727228" y="2613525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5474" y="0"/>
                </a:moveTo>
                <a:lnTo>
                  <a:pt x="5474" y="2903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727228" y="2616429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10">
                <a:moveTo>
                  <a:pt x="2737" y="0"/>
                </a:moveTo>
                <a:lnTo>
                  <a:pt x="0" y="8709"/>
                </a:lnTo>
                <a:lnTo>
                  <a:pt x="0" y="20322"/>
                </a:lnTo>
                <a:lnTo>
                  <a:pt x="2737" y="29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727228" y="2642557"/>
            <a:ext cx="13970" cy="3175"/>
          </a:xfrm>
          <a:custGeom>
            <a:avLst/>
            <a:gdLst/>
            <a:ahLst/>
            <a:cxnLst/>
            <a:rect l="l" t="t" r="r" b="b"/>
            <a:pathLst>
              <a:path w="13970" h="3175">
                <a:moveTo>
                  <a:pt x="0" y="0"/>
                </a:moveTo>
                <a:lnTo>
                  <a:pt x="5474" y="2903"/>
                </a:lnTo>
                <a:lnTo>
                  <a:pt x="136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738177" y="2613525"/>
            <a:ext cx="33020" cy="38100"/>
          </a:xfrm>
          <a:custGeom>
            <a:avLst/>
            <a:gdLst/>
            <a:ahLst/>
            <a:cxnLst/>
            <a:rect l="l" t="t" r="r" b="b"/>
            <a:pathLst>
              <a:path w="33020" h="38100">
                <a:moveTo>
                  <a:pt x="0" y="31934"/>
                </a:moveTo>
                <a:lnTo>
                  <a:pt x="2737" y="26128"/>
                </a:lnTo>
                <a:lnTo>
                  <a:pt x="8211" y="8709"/>
                </a:lnTo>
                <a:lnTo>
                  <a:pt x="10948" y="2903"/>
                </a:lnTo>
                <a:lnTo>
                  <a:pt x="19159" y="0"/>
                </a:lnTo>
                <a:lnTo>
                  <a:pt x="21896" y="0"/>
                </a:lnTo>
                <a:lnTo>
                  <a:pt x="27370" y="2903"/>
                </a:lnTo>
                <a:lnTo>
                  <a:pt x="32844" y="11612"/>
                </a:lnTo>
                <a:lnTo>
                  <a:pt x="32844" y="23225"/>
                </a:lnTo>
                <a:lnTo>
                  <a:pt x="27370" y="31934"/>
                </a:lnTo>
                <a:lnTo>
                  <a:pt x="2189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724491" y="2549656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21896" y="37741"/>
                </a:moveTo>
                <a:lnTo>
                  <a:pt x="21896" y="0"/>
                </a:lnTo>
                <a:lnTo>
                  <a:pt x="13685" y="0"/>
                </a:lnTo>
                <a:lnTo>
                  <a:pt x="5474" y="2903"/>
                </a:lnTo>
                <a:lnTo>
                  <a:pt x="2737" y="8709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3225"/>
                </a:lnTo>
                <a:lnTo>
                  <a:pt x="46530" y="14515"/>
                </a:lnTo>
                <a:lnTo>
                  <a:pt x="41056" y="8709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727228" y="2549656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16422" y="37741"/>
                </a:moveTo>
                <a:lnTo>
                  <a:pt x="16422" y="2903"/>
                </a:lnTo>
                <a:lnTo>
                  <a:pt x="10948" y="2903"/>
                </a:lnTo>
                <a:lnTo>
                  <a:pt x="2737" y="8709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3225"/>
                </a:lnTo>
                <a:lnTo>
                  <a:pt x="38319" y="14515"/>
                </a:lnTo>
                <a:lnTo>
                  <a:pt x="35581" y="8709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724491" y="2488689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8211" y="0"/>
                </a:moveTo>
                <a:lnTo>
                  <a:pt x="2737" y="5806"/>
                </a:lnTo>
                <a:lnTo>
                  <a:pt x="0" y="11612"/>
                </a:lnTo>
                <a:lnTo>
                  <a:pt x="0" y="23225"/>
                </a:lnTo>
                <a:lnTo>
                  <a:pt x="2737" y="29031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29031"/>
                </a:lnTo>
                <a:lnTo>
                  <a:pt x="46530" y="23225"/>
                </a:lnTo>
                <a:lnTo>
                  <a:pt x="46530" y="11612"/>
                </a:lnTo>
                <a:lnTo>
                  <a:pt x="41056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727228" y="2488689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10948" y="2903"/>
                </a:lnTo>
                <a:lnTo>
                  <a:pt x="2737" y="5806"/>
                </a:lnTo>
                <a:lnTo>
                  <a:pt x="0" y="11612"/>
                </a:lnTo>
                <a:lnTo>
                  <a:pt x="0" y="23225"/>
                </a:lnTo>
                <a:lnTo>
                  <a:pt x="2737" y="29031"/>
                </a:lnTo>
                <a:lnTo>
                  <a:pt x="5474" y="31934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1934"/>
                </a:lnTo>
                <a:lnTo>
                  <a:pt x="35581" y="29031"/>
                </a:lnTo>
                <a:lnTo>
                  <a:pt x="38319" y="23225"/>
                </a:lnTo>
                <a:lnTo>
                  <a:pt x="38319" y="11612"/>
                </a:lnTo>
                <a:lnTo>
                  <a:pt x="35581" y="5806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4794522" y="1548063"/>
            <a:ext cx="0" cy="2206625"/>
          </a:xfrm>
          <a:custGeom>
            <a:avLst/>
            <a:gdLst/>
            <a:ahLst/>
            <a:cxnLst/>
            <a:rect l="l" t="t" r="r" b="b"/>
            <a:pathLst>
              <a:path h="2206625">
                <a:moveTo>
                  <a:pt x="0" y="2206407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4679564" y="3754470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4679564" y="343221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4679564" y="310706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4679564" y="278190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4679564" y="245675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4679564" y="213159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4679564" y="1809348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4737043" y="3591893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4737043" y="3269641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4737043" y="2944486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4737043" y="2619332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4737043" y="2294177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4737043" y="1969022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4737043" y="1646770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1025569" y="2674492"/>
            <a:ext cx="544830" cy="1080135"/>
          </a:xfrm>
          <a:custGeom>
            <a:avLst/>
            <a:gdLst/>
            <a:ahLst/>
            <a:cxnLst/>
            <a:rect l="l" t="t" r="r" b="b"/>
            <a:pathLst>
              <a:path w="544830" h="1080135">
                <a:moveTo>
                  <a:pt x="303815" y="1079978"/>
                </a:moveTo>
                <a:lnTo>
                  <a:pt x="303815" y="1053849"/>
                </a:lnTo>
                <a:lnTo>
                  <a:pt x="314763" y="1027721"/>
                </a:lnTo>
                <a:lnTo>
                  <a:pt x="320237" y="1021915"/>
                </a:lnTo>
                <a:lnTo>
                  <a:pt x="344871" y="1010302"/>
                </a:lnTo>
                <a:lnTo>
                  <a:pt x="361293" y="1001592"/>
                </a:lnTo>
                <a:lnTo>
                  <a:pt x="369505" y="995786"/>
                </a:lnTo>
                <a:lnTo>
                  <a:pt x="394138" y="975464"/>
                </a:lnTo>
                <a:lnTo>
                  <a:pt x="418772" y="963851"/>
                </a:lnTo>
                <a:lnTo>
                  <a:pt x="443406" y="952239"/>
                </a:lnTo>
                <a:lnTo>
                  <a:pt x="443406" y="949335"/>
                </a:lnTo>
                <a:lnTo>
                  <a:pt x="462565" y="923207"/>
                </a:lnTo>
                <a:lnTo>
                  <a:pt x="465302" y="897078"/>
                </a:lnTo>
                <a:lnTo>
                  <a:pt x="465302" y="870950"/>
                </a:lnTo>
                <a:lnTo>
                  <a:pt x="468039" y="868047"/>
                </a:lnTo>
                <a:lnTo>
                  <a:pt x="492673" y="853531"/>
                </a:lnTo>
                <a:lnTo>
                  <a:pt x="517307" y="853531"/>
                </a:lnTo>
                <a:lnTo>
                  <a:pt x="541940" y="850628"/>
                </a:lnTo>
                <a:lnTo>
                  <a:pt x="544677" y="844821"/>
                </a:lnTo>
                <a:lnTo>
                  <a:pt x="541940" y="839015"/>
                </a:lnTo>
                <a:lnTo>
                  <a:pt x="528255" y="818693"/>
                </a:lnTo>
                <a:lnTo>
                  <a:pt x="517307" y="809983"/>
                </a:lnTo>
                <a:lnTo>
                  <a:pt x="492673" y="809983"/>
                </a:lnTo>
                <a:lnTo>
                  <a:pt x="468039" y="795468"/>
                </a:lnTo>
                <a:lnTo>
                  <a:pt x="457091" y="792564"/>
                </a:lnTo>
                <a:lnTo>
                  <a:pt x="443406" y="786758"/>
                </a:lnTo>
                <a:lnTo>
                  <a:pt x="418772" y="786758"/>
                </a:lnTo>
                <a:lnTo>
                  <a:pt x="394138" y="772242"/>
                </a:lnTo>
                <a:lnTo>
                  <a:pt x="385927" y="766436"/>
                </a:lnTo>
                <a:lnTo>
                  <a:pt x="369505" y="754823"/>
                </a:lnTo>
                <a:lnTo>
                  <a:pt x="344871" y="743210"/>
                </a:lnTo>
                <a:lnTo>
                  <a:pt x="331186" y="740307"/>
                </a:lnTo>
                <a:lnTo>
                  <a:pt x="320237" y="731598"/>
                </a:lnTo>
                <a:lnTo>
                  <a:pt x="295604" y="725791"/>
                </a:lnTo>
                <a:lnTo>
                  <a:pt x="284655" y="714179"/>
                </a:lnTo>
                <a:lnTo>
                  <a:pt x="270970" y="693857"/>
                </a:lnTo>
                <a:lnTo>
                  <a:pt x="265496" y="688050"/>
                </a:lnTo>
                <a:lnTo>
                  <a:pt x="249073" y="661922"/>
                </a:lnTo>
                <a:lnTo>
                  <a:pt x="246336" y="632890"/>
                </a:lnTo>
                <a:lnTo>
                  <a:pt x="246336" y="621277"/>
                </a:lnTo>
                <a:lnTo>
                  <a:pt x="221703" y="621277"/>
                </a:lnTo>
                <a:lnTo>
                  <a:pt x="216228" y="606762"/>
                </a:lnTo>
                <a:lnTo>
                  <a:pt x="202543" y="580633"/>
                </a:lnTo>
                <a:lnTo>
                  <a:pt x="197069" y="566117"/>
                </a:lnTo>
                <a:lnTo>
                  <a:pt x="172435" y="566117"/>
                </a:lnTo>
                <a:lnTo>
                  <a:pt x="164224" y="554505"/>
                </a:lnTo>
                <a:lnTo>
                  <a:pt x="172435" y="548698"/>
                </a:lnTo>
                <a:lnTo>
                  <a:pt x="197069" y="548698"/>
                </a:lnTo>
                <a:lnTo>
                  <a:pt x="202543" y="528376"/>
                </a:lnTo>
                <a:lnTo>
                  <a:pt x="221703" y="505151"/>
                </a:lnTo>
                <a:lnTo>
                  <a:pt x="246336" y="505151"/>
                </a:lnTo>
                <a:lnTo>
                  <a:pt x="246336" y="502248"/>
                </a:lnTo>
                <a:lnTo>
                  <a:pt x="270970" y="487732"/>
                </a:lnTo>
                <a:lnTo>
                  <a:pt x="295604" y="479022"/>
                </a:lnTo>
                <a:lnTo>
                  <a:pt x="301078" y="476119"/>
                </a:lnTo>
                <a:lnTo>
                  <a:pt x="320237" y="467410"/>
                </a:lnTo>
                <a:lnTo>
                  <a:pt x="344871" y="461603"/>
                </a:lnTo>
                <a:lnTo>
                  <a:pt x="369505" y="458700"/>
                </a:lnTo>
                <a:lnTo>
                  <a:pt x="394138" y="455797"/>
                </a:lnTo>
                <a:lnTo>
                  <a:pt x="405087" y="449991"/>
                </a:lnTo>
                <a:lnTo>
                  <a:pt x="394138" y="423862"/>
                </a:lnTo>
                <a:lnTo>
                  <a:pt x="383190" y="397734"/>
                </a:lnTo>
                <a:lnTo>
                  <a:pt x="369505" y="380314"/>
                </a:lnTo>
                <a:lnTo>
                  <a:pt x="361293" y="371605"/>
                </a:lnTo>
                <a:lnTo>
                  <a:pt x="347608" y="345476"/>
                </a:lnTo>
                <a:lnTo>
                  <a:pt x="344871" y="336767"/>
                </a:lnTo>
                <a:lnTo>
                  <a:pt x="333923" y="319348"/>
                </a:lnTo>
                <a:lnTo>
                  <a:pt x="320237" y="293219"/>
                </a:lnTo>
                <a:lnTo>
                  <a:pt x="320237" y="290316"/>
                </a:lnTo>
                <a:lnTo>
                  <a:pt x="314763" y="267091"/>
                </a:lnTo>
                <a:lnTo>
                  <a:pt x="309289" y="240962"/>
                </a:lnTo>
                <a:lnTo>
                  <a:pt x="301078" y="214834"/>
                </a:lnTo>
                <a:lnTo>
                  <a:pt x="295604" y="197415"/>
                </a:lnTo>
                <a:lnTo>
                  <a:pt x="287392" y="188705"/>
                </a:lnTo>
                <a:lnTo>
                  <a:pt x="270970" y="168383"/>
                </a:lnTo>
                <a:lnTo>
                  <a:pt x="257285" y="162577"/>
                </a:lnTo>
                <a:lnTo>
                  <a:pt x="246336" y="150964"/>
                </a:lnTo>
                <a:lnTo>
                  <a:pt x="221703" y="150964"/>
                </a:lnTo>
                <a:lnTo>
                  <a:pt x="205280" y="136448"/>
                </a:lnTo>
                <a:lnTo>
                  <a:pt x="197069" y="124836"/>
                </a:lnTo>
                <a:lnTo>
                  <a:pt x="172435" y="124836"/>
                </a:lnTo>
                <a:lnTo>
                  <a:pt x="153276" y="110320"/>
                </a:lnTo>
                <a:lnTo>
                  <a:pt x="147802" y="104514"/>
                </a:lnTo>
                <a:lnTo>
                  <a:pt x="123168" y="89998"/>
                </a:lnTo>
                <a:lnTo>
                  <a:pt x="109482" y="81288"/>
                </a:lnTo>
                <a:lnTo>
                  <a:pt x="98534" y="78385"/>
                </a:lnTo>
                <a:lnTo>
                  <a:pt x="73901" y="78385"/>
                </a:lnTo>
                <a:lnTo>
                  <a:pt x="49267" y="69676"/>
                </a:lnTo>
                <a:lnTo>
                  <a:pt x="30107" y="55160"/>
                </a:lnTo>
                <a:lnTo>
                  <a:pt x="24633" y="49353"/>
                </a:lnTo>
                <a:lnTo>
                  <a:pt x="10948" y="29031"/>
                </a:lnTo>
                <a:lnTo>
                  <a:pt x="0" y="2903"/>
                </a:lnTo>
                <a:lnTo>
                  <a:pt x="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1025569" y="1548063"/>
            <a:ext cx="2318385" cy="1176020"/>
          </a:xfrm>
          <a:custGeom>
            <a:avLst/>
            <a:gdLst/>
            <a:ahLst/>
            <a:cxnLst/>
            <a:rect l="l" t="t" r="r" b="b"/>
            <a:pathLst>
              <a:path w="2318385" h="1176020">
                <a:moveTo>
                  <a:pt x="0" y="1094494"/>
                </a:moveTo>
                <a:lnTo>
                  <a:pt x="0" y="1077075"/>
                </a:lnTo>
                <a:lnTo>
                  <a:pt x="24633" y="1056753"/>
                </a:lnTo>
                <a:lnTo>
                  <a:pt x="35581" y="1050946"/>
                </a:lnTo>
                <a:lnTo>
                  <a:pt x="49267" y="1045140"/>
                </a:lnTo>
                <a:lnTo>
                  <a:pt x="73901" y="1036430"/>
                </a:lnTo>
                <a:lnTo>
                  <a:pt x="98534" y="1036430"/>
                </a:lnTo>
                <a:lnTo>
                  <a:pt x="123168" y="1036430"/>
                </a:lnTo>
                <a:lnTo>
                  <a:pt x="147802" y="1045140"/>
                </a:lnTo>
                <a:lnTo>
                  <a:pt x="153276" y="1050946"/>
                </a:lnTo>
                <a:lnTo>
                  <a:pt x="172435" y="1065462"/>
                </a:lnTo>
                <a:lnTo>
                  <a:pt x="197069" y="1065462"/>
                </a:lnTo>
                <a:lnTo>
                  <a:pt x="213491" y="1077075"/>
                </a:lnTo>
                <a:lnTo>
                  <a:pt x="221703" y="1082881"/>
                </a:lnTo>
                <a:lnTo>
                  <a:pt x="246336" y="1082881"/>
                </a:lnTo>
                <a:lnTo>
                  <a:pt x="268233" y="1103203"/>
                </a:lnTo>
                <a:lnTo>
                  <a:pt x="270970" y="1103203"/>
                </a:lnTo>
                <a:lnTo>
                  <a:pt x="295604" y="1120622"/>
                </a:lnTo>
                <a:lnTo>
                  <a:pt x="320237" y="1123525"/>
                </a:lnTo>
                <a:lnTo>
                  <a:pt x="344871" y="1126429"/>
                </a:lnTo>
                <a:lnTo>
                  <a:pt x="369505" y="1129332"/>
                </a:lnTo>
                <a:lnTo>
                  <a:pt x="394138" y="1129332"/>
                </a:lnTo>
                <a:lnTo>
                  <a:pt x="413298" y="1129332"/>
                </a:lnTo>
                <a:lnTo>
                  <a:pt x="418772" y="1129332"/>
                </a:lnTo>
                <a:lnTo>
                  <a:pt x="443406" y="1129332"/>
                </a:lnTo>
                <a:lnTo>
                  <a:pt x="468039" y="1132235"/>
                </a:lnTo>
                <a:lnTo>
                  <a:pt x="492673" y="1132235"/>
                </a:lnTo>
                <a:lnTo>
                  <a:pt x="517307" y="1132235"/>
                </a:lnTo>
                <a:lnTo>
                  <a:pt x="541940" y="1135138"/>
                </a:lnTo>
                <a:lnTo>
                  <a:pt x="550152" y="1129332"/>
                </a:lnTo>
                <a:lnTo>
                  <a:pt x="566574" y="1103203"/>
                </a:lnTo>
                <a:lnTo>
                  <a:pt x="591208" y="1100300"/>
                </a:lnTo>
                <a:lnTo>
                  <a:pt x="607630" y="1103203"/>
                </a:lnTo>
                <a:lnTo>
                  <a:pt x="615841" y="1106106"/>
                </a:lnTo>
                <a:lnTo>
                  <a:pt x="640475" y="1123525"/>
                </a:lnTo>
                <a:lnTo>
                  <a:pt x="648686" y="1129332"/>
                </a:lnTo>
                <a:lnTo>
                  <a:pt x="662372" y="1155460"/>
                </a:lnTo>
                <a:lnTo>
                  <a:pt x="665109" y="1158363"/>
                </a:lnTo>
                <a:lnTo>
                  <a:pt x="689742" y="1158363"/>
                </a:lnTo>
                <a:lnTo>
                  <a:pt x="714376" y="1172879"/>
                </a:lnTo>
                <a:lnTo>
                  <a:pt x="739010" y="1175782"/>
                </a:lnTo>
                <a:lnTo>
                  <a:pt x="763643" y="1164170"/>
                </a:lnTo>
                <a:lnTo>
                  <a:pt x="788277" y="1164170"/>
                </a:lnTo>
                <a:lnTo>
                  <a:pt x="796488" y="1155460"/>
                </a:lnTo>
                <a:lnTo>
                  <a:pt x="804699" y="1129332"/>
                </a:lnTo>
                <a:lnTo>
                  <a:pt x="801962" y="1103203"/>
                </a:lnTo>
                <a:lnTo>
                  <a:pt x="796488" y="1077075"/>
                </a:lnTo>
                <a:lnTo>
                  <a:pt x="796488" y="1050946"/>
                </a:lnTo>
                <a:lnTo>
                  <a:pt x="810174" y="1024818"/>
                </a:lnTo>
                <a:lnTo>
                  <a:pt x="812911" y="1021915"/>
                </a:lnTo>
                <a:lnTo>
                  <a:pt x="837544" y="1001592"/>
                </a:lnTo>
                <a:lnTo>
                  <a:pt x="840281" y="998689"/>
                </a:lnTo>
                <a:lnTo>
                  <a:pt x="853967" y="972561"/>
                </a:lnTo>
                <a:lnTo>
                  <a:pt x="845756" y="946432"/>
                </a:lnTo>
                <a:lnTo>
                  <a:pt x="837544" y="934820"/>
                </a:lnTo>
                <a:lnTo>
                  <a:pt x="826596" y="920304"/>
                </a:lnTo>
                <a:lnTo>
                  <a:pt x="812911" y="908691"/>
                </a:lnTo>
                <a:lnTo>
                  <a:pt x="788277" y="894175"/>
                </a:lnTo>
                <a:lnTo>
                  <a:pt x="763643" y="894175"/>
                </a:lnTo>
                <a:lnTo>
                  <a:pt x="760906" y="894175"/>
                </a:lnTo>
                <a:lnTo>
                  <a:pt x="739010" y="879659"/>
                </a:lnTo>
                <a:lnTo>
                  <a:pt x="728061" y="868047"/>
                </a:lnTo>
                <a:lnTo>
                  <a:pt x="714376" y="850628"/>
                </a:lnTo>
                <a:lnTo>
                  <a:pt x="706165" y="841918"/>
                </a:lnTo>
                <a:lnTo>
                  <a:pt x="689742" y="818693"/>
                </a:lnTo>
                <a:lnTo>
                  <a:pt x="665109" y="818693"/>
                </a:lnTo>
                <a:lnTo>
                  <a:pt x="662372" y="815790"/>
                </a:lnTo>
                <a:lnTo>
                  <a:pt x="640475" y="792564"/>
                </a:lnTo>
                <a:lnTo>
                  <a:pt x="635001" y="789661"/>
                </a:lnTo>
                <a:lnTo>
                  <a:pt x="615841" y="769339"/>
                </a:lnTo>
                <a:lnTo>
                  <a:pt x="610367" y="763533"/>
                </a:lnTo>
                <a:lnTo>
                  <a:pt x="591208" y="740307"/>
                </a:lnTo>
                <a:lnTo>
                  <a:pt x="585734" y="734501"/>
                </a:lnTo>
                <a:lnTo>
                  <a:pt x="566574" y="717082"/>
                </a:lnTo>
                <a:lnTo>
                  <a:pt x="558363" y="711276"/>
                </a:lnTo>
                <a:lnTo>
                  <a:pt x="541940" y="690953"/>
                </a:lnTo>
                <a:lnTo>
                  <a:pt x="533729" y="682244"/>
                </a:lnTo>
                <a:lnTo>
                  <a:pt x="517307" y="667728"/>
                </a:lnTo>
                <a:lnTo>
                  <a:pt x="492673" y="667728"/>
                </a:lnTo>
                <a:lnTo>
                  <a:pt x="476251" y="656115"/>
                </a:lnTo>
                <a:lnTo>
                  <a:pt x="468039" y="650309"/>
                </a:lnTo>
                <a:lnTo>
                  <a:pt x="448880" y="629987"/>
                </a:lnTo>
                <a:lnTo>
                  <a:pt x="443406" y="618374"/>
                </a:lnTo>
                <a:lnTo>
                  <a:pt x="435194" y="603858"/>
                </a:lnTo>
                <a:lnTo>
                  <a:pt x="418772" y="577730"/>
                </a:lnTo>
                <a:lnTo>
                  <a:pt x="418772" y="569020"/>
                </a:lnTo>
                <a:lnTo>
                  <a:pt x="410561" y="551601"/>
                </a:lnTo>
                <a:lnTo>
                  <a:pt x="394138" y="528376"/>
                </a:lnTo>
                <a:lnTo>
                  <a:pt x="374979" y="525473"/>
                </a:lnTo>
                <a:lnTo>
                  <a:pt x="369505" y="525473"/>
                </a:lnTo>
                <a:lnTo>
                  <a:pt x="344871" y="510957"/>
                </a:lnTo>
                <a:lnTo>
                  <a:pt x="331186" y="499344"/>
                </a:lnTo>
                <a:lnTo>
                  <a:pt x="320237" y="487732"/>
                </a:lnTo>
                <a:lnTo>
                  <a:pt x="301078" y="473216"/>
                </a:lnTo>
                <a:lnTo>
                  <a:pt x="309289" y="447087"/>
                </a:lnTo>
                <a:lnTo>
                  <a:pt x="320237" y="444184"/>
                </a:lnTo>
                <a:lnTo>
                  <a:pt x="344871" y="447087"/>
                </a:lnTo>
                <a:lnTo>
                  <a:pt x="369505" y="452894"/>
                </a:lnTo>
                <a:lnTo>
                  <a:pt x="394138" y="467410"/>
                </a:lnTo>
                <a:lnTo>
                  <a:pt x="405087" y="473216"/>
                </a:lnTo>
                <a:lnTo>
                  <a:pt x="418772" y="487732"/>
                </a:lnTo>
                <a:lnTo>
                  <a:pt x="443406" y="496441"/>
                </a:lnTo>
                <a:lnTo>
                  <a:pt x="468039" y="493538"/>
                </a:lnTo>
                <a:lnTo>
                  <a:pt x="492673" y="484829"/>
                </a:lnTo>
                <a:lnTo>
                  <a:pt x="517307" y="484829"/>
                </a:lnTo>
                <a:lnTo>
                  <a:pt x="541940" y="484829"/>
                </a:lnTo>
                <a:lnTo>
                  <a:pt x="563837" y="499344"/>
                </a:lnTo>
                <a:lnTo>
                  <a:pt x="566574" y="499344"/>
                </a:lnTo>
                <a:lnTo>
                  <a:pt x="591208" y="505151"/>
                </a:lnTo>
                <a:lnTo>
                  <a:pt x="615841" y="522570"/>
                </a:lnTo>
                <a:lnTo>
                  <a:pt x="621315" y="525473"/>
                </a:lnTo>
                <a:lnTo>
                  <a:pt x="640475" y="537086"/>
                </a:lnTo>
                <a:lnTo>
                  <a:pt x="665109" y="551601"/>
                </a:lnTo>
                <a:lnTo>
                  <a:pt x="689742" y="551601"/>
                </a:lnTo>
                <a:lnTo>
                  <a:pt x="714376" y="560311"/>
                </a:lnTo>
                <a:lnTo>
                  <a:pt x="739010" y="569020"/>
                </a:lnTo>
                <a:lnTo>
                  <a:pt x="760906" y="577730"/>
                </a:lnTo>
                <a:lnTo>
                  <a:pt x="763643" y="577730"/>
                </a:lnTo>
                <a:lnTo>
                  <a:pt x="788277" y="577730"/>
                </a:lnTo>
                <a:lnTo>
                  <a:pt x="812911" y="586439"/>
                </a:lnTo>
                <a:lnTo>
                  <a:pt x="837544" y="595149"/>
                </a:lnTo>
                <a:lnTo>
                  <a:pt x="851230" y="603858"/>
                </a:lnTo>
                <a:lnTo>
                  <a:pt x="862178" y="609665"/>
                </a:lnTo>
                <a:lnTo>
                  <a:pt x="886812" y="624181"/>
                </a:lnTo>
                <a:lnTo>
                  <a:pt x="911445" y="624181"/>
                </a:lnTo>
                <a:lnTo>
                  <a:pt x="916920" y="629987"/>
                </a:lnTo>
                <a:lnTo>
                  <a:pt x="936079" y="644503"/>
                </a:lnTo>
                <a:lnTo>
                  <a:pt x="960713" y="644503"/>
                </a:lnTo>
                <a:lnTo>
                  <a:pt x="985346" y="653212"/>
                </a:lnTo>
                <a:lnTo>
                  <a:pt x="1007243" y="656115"/>
                </a:lnTo>
                <a:lnTo>
                  <a:pt x="1009980" y="656115"/>
                </a:lnTo>
                <a:lnTo>
                  <a:pt x="1034614" y="656115"/>
                </a:lnTo>
                <a:lnTo>
                  <a:pt x="1048299" y="656115"/>
                </a:lnTo>
                <a:lnTo>
                  <a:pt x="1059247" y="656115"/>
                </a:lnTo>
                <a:lnTo>
                  <a:pt x="1083881" y="653212"/>
                </a:lnTo>
                <a:lnTo>
                  <a:pt x="1108515" y="653212"/>
                </a:lnTo>
                <a:lnTo>
                  <a:pt x="1133148" y="653212"/>
                </a:lnTo>
                <a:lnTo>
                  <a:pt x="1157782" y="653212"/>
                </a:lnTo>
                <a:lnTo>
                  <a:pt x="1182416" y="656115"/>
                </a:lnTo>
                <a:lnTo>
                  <a:pt x="1207049" y="661922"/>
                </a:lnTo>
                <a:lnTo>
                  <a:pt x="1231683" y="676438"/>
                </a:lnTo>
                <a:lnTo>
                  <a:pt x="1242631" y="682244"/>
                </a:lnTo>
                <a:lnTo>
                  <a:pt x="1256317" y="688050"/>
                </a:lnTo>
                <a:lnTo>
                  <a:pt x="1280951" y="688050"/>
                </a:lnTo>
                <a:lnTo>
                  <a:pt x="1305584" y="690953"/>
                </a:lnTo>
                <a:lnTo>
                  <a:pt x="1330218" y="696760"/>
                </a:lnTo>
                <a:lnTo>
                  <a:pt x="1354852" y="702566"/>
                </a:lnTo>
                <a:lnTo>
                  <a:pt x="1379485" y="702566"/>
                </a:lnTo>
                <a:lnTo>
                  <a:pt x="1404119" y="702566"/>
                </a:lnTo>
                <a:lnTo>
                  <a:pt x="1428753" y="705469"/>
                </a:lnTo>
                <a:lnTo>
                  <a:pt x="1445175" y="711276"/>
                </a:lnTo>
                <a:lnTo>
                  <a:pt x="1453386" y="711276"/>
                </a:lnTo>
                <a:lnTo>
                  <a:pt x="1478020" y="714179"/>
                </a:lnTo>
                <a:lnTo>
                  <a:pt x="1502654" y="719985"/>
                </a:lnTo>
                <a:lnTo>
                  <a:pt x="1527287" y="722888"/>
                </a:lnTo>
                <a:lnTo>
                  <a:pt x="1551921" y="725791"/>
                </a:lnTo>
                <a:lnTo>
                  <a:pt x="1573818" y="734501"/>
                </a:lnTo>
                <a:lnTo>
                  <a:pt x="1576555" y="737404"/>
                </a:lnTo>
                <a:lnTo>
                  <a:pt x="1601188" y="737404"/>
                </a:lnTo>
                <a:lnTo>
                  <a:pt x="1625822" y="746114"/>
                </a:lnTo>
                <a:lnTo>
                  <a:pt x="1650456" y="746114"/>
                </a:lnTo>
                <a:lnTo>
                  <a:pt x="1675089" y="746114"/>
                </a:lnTo>
                <a:lnTo>
                  <a:pt x="1699723" y="749017"/>
                </a:lnTo>
                <a:lnTo>
                  <a:pt x="1721620" y="734501"/>
                </a:lnTo>
                <a:lnTo>
                  <a:pt x="1724357" y="734501"/>
                </a:lnTo>
                <a:lnTo>
                  <a:pt x="1748990" y="731598"/>
                </a:lnTo>
                <a:lnTo>
                  <a:pt x="1759939" y="734501"/>
                </a:lnTo>
                <a:lnTo>
                  <a:pt x="1773624" y="740307"/>
                </a:lnTo>
                <a:lnTo>
                  <a:pt x="1798258" y="751920"/>
                </a:lnTo>
                <a:lnTo>
                  <a:pt x="1822891" y="751920"/>
                </a:lnTo>
                <a:lnTo>
                  <a:pt x="1847525" y="757726"/>
                </a:lnTo>
                <a:lnTo>
                  <a:pt x="1872159" y="746114"/>
                </a:lnTo>
                <a:lnTo>
                  <a:pt x="1896792" y="746114"/>
                </a:lnTo>
                <a:lnTo>
                  <a:pt x="1905004" y="734501"/>
                </a:lnTo>
                <a:lnTo>
                  <a:pt x="1905004" y="711276"/>
                </a:lnTo>
                <a:lnTo>
                  <a:pt x="1896792" y="690953"/>
                </a:lnTo>
                <a:lnTo>
                  <a:pt x="1872159" y="690953"/>
                </a:lnTo>
                <a:lnTo>
                  <a:pt x="1866685" y="682244"/>
                </a:lnTo>
                <a:lnTo>
                  <a:pt x="1847525" y="661922"/>
                </a:lnTo>
                <a:lnTo>
                  <a:pt x="1844788" y="656115"/>
                </a:lnTo>
                <a:lnTo>
                  <a:pt x="1822891" y="629987"/>
                </a:lnTo>
                <a:lnTo>
                  <a:pt x="1822891" y="627084"/>
                </a:lnTo>
                <a:lnTo>
                  <a:pt x="1798258" y="627084"/>
                </a:lnTo>
                <a:lnTo>
                  <a:pt x="1787309" y="603858"/>
                </a:lnTo>
                <a:lnTo>
                  <a:pt x="1773624" y="589343"/>
                </a:lnTo>
                <a:lnTo>
                  <a:pt x="1762676" y="577730"/>
                </a:lnTo>
                <a:lnTo>
                  <a:pt x="1748990" y="563214"/>
                </a:lnTo>
                <a:lnTo>
                  <a:pt x="1735305" y="551601"/>
                </a:lnTo>
                <a:lnTo>
                  <a:pt x="1724357" y="534182"/>
                </a:lnTo>
                <a:lnTo>
                  <a:pt x="1721620" y="525473"/>
                </a:lnTo>
                <a:lnTo>
                  <a:pt x="1713408" y="499344"/>
                </a:lnTo>
                <a:lnTo>
                  <a:pt x="1705197" y="473216"/>
                </a:lnTo>
                <a:lnTo>
                  <a:pt x="1699723" y="447087"/>
                </a:lnTo>
                <a:lnTo>
                  <a:pt x="1713408" y="420959"/>
                </a:lnTo>
                <a:lnTo>
                  <a:pt x="1724357" y="415153"/>
                </a:lnTo>
                <a:lnTo>
                  <a:pt x="1748990" y="412249"/>
                </a:lnTo>
                <a:lnTo>
                  <a:pt x="1773624" y="406443"/>
                </a:lnTo>
                <a:lnTo>
                  <a:pt x="1798258" y="403540"/>
                </a:lnTo>
                <a:lnTo>
                  <a:pt x="1822891" y="403540"/>
                </a:lnTo>
                <a:lnTo>
                  <a:pt x="1847525" y="406443"/>
                </a:lnTo>
                <a:lnTo>
                  <a:pt x="1872159" y="418056"/>
                </a:lnTo>
                <a:lnTo>
                  <a:pt x="1896792" y="418056"/>
                </a:lnTo>
                <a:lnTo>
                  <a:pt x="1907741" y="420959"/>
                </a:lnTo>
                <a:lnTo>
                  <a:pt x="1921426" y="423862"/>
                </a:lnTo>
                <a:lnTo>
                  <a:pt x="1946060" y="429668"/>
                </a:lnTo>
                <a:lnTo>
                  <a:pt x="1970693" y="426765"/>
                </a:lnTo>
                <a:lnTo>
                  <a:pt x="1976167" y="420959"/>
                </a:lnTo>
                <a:lnTo>
                  <a:pt x="1989853" y="394830"/>
                </a:lnTo>
                <a:lnTo>
                  <a:pt x="1989853" y="368702"/>
                </a:lnTo>
                <a:lnTo>
                  <a:pt x="1987116" y="342573"/>
                </a:lnTo>
                <a:lnTo>
                  <a:pt x="1992590" y="316445"/>
                </a:lnTo>
                <a:lnTo>
                  <a:pt x="1995327" y="299026"/>
                </a:lnTo>
                <a:lnTo>
                  <a:pt x="1998064" y="290316"/>
                </a:lnTo>
                <a:lnTo>
                  <a:pt x="2019961" y="269994"/>
                </a:lnTo>
                <a:lnTo>
                  <a:pt x="2044594" y="267091"/>
                </a:lnTo>
                <a:lnTo>
                  <a:pt x="2069228" y="267091"/>
                </a:lnTo>
                <a:lnTo>
                  <a:pt x="2093862" y="267091"/>
                </a:lnTo>
                <a:lnTo>
                  <a:pt x="2104810" y="264188"/>
                </a:lnTo>
                <a:lnTo>
                  <a:pt x="2118495" y="255478"/>
                </a:lnTo>
                <a:lnTo>
                  <a:pt x="2134918" y="238059"/>
                </a:lnTo>
                <a:lnTo>
                  <a:pt x="2143129" y="217737"/>
                </a:lnTo>
                <a:lnTo>
                  <a:pt x="2145866" y="211931"/>
                </a:lnTo>
                <a:lnTo>
                  <a:pt x="2143129" y="203221"/>
                </a:lnTo>
                <a:lnTo>
                  <a:pt x="2137655" y="182899"/>
                </a:lnTo>
                <a:lnTo>
                  <a:pt x="2118495" y="156771"/>
                </a:lnTo>
                <a:lnTo>
                  <a:pt x="2093862" y="133545"/>
                </a:lnTo>
                <a:lnTo>
                  <a:pt x="2088388" y="130642"/>
                </a:lnTo>
                <a:lnTo>
                  <a:pt x="2074702" y="104514"/>
                </a:lnTo>
                <a:lnTo>
                  <a:pt x="2069228" y="98707"/>
                </a:lnTo>
                <a:lnTo>
                  <a:pt x="2050069" y="78385"/>
                </a:lnTo>
                <a:lnTo>
                  <a:pt x="2044594" y="52257"/>
                </a:lnTo>
                <a:lnTo>
                  <a:pt x="2058280" y="26128"/>
                </a:lnTo>
                <a:lnTo>
                  <a:pt x="2069228" y="20322"/>
                </a:lnTo>
                <a:lnTo>
                  <a:pt x="2093862" y="14515"/>
                </a:lnTo>
                <a:lnTo>
                  <a:pt x="2118495" y="17419"/>
                </a:lnTo>
                <a:lnTo>
                  <a:pt x="2143129" y="17419"/>
                </a:lnTo>
                <a:lnTo>
                  <a:pt x="2167763" y="23225"/>
                </a:lnTo>
                <a:lnTo>
                  <a:pt x="2192396" y="23225"/>
                </a:lnTo>
                <a:lnTo>
                  <a:pt x="2203345" y="26128"/>
                </a:lnTo>
                <a:lnTo>
                  <a:pt x="2217030" y="29031"/>
                </a:lnTo>
                <a:lnTo>
                  <a:pt x="2241664" y="29031"/>
                </a:lnTo>
                <a:lnTo>
                  <a:pt x="2266297" y="29031"/>
                </a:lnTo>
                <a:lnTo>
                  <a:pt x="2269034" y="26128"/>
                </a:lnTo>
                <a:lnTo>
                  <a:pt x="2290931" y="17419"/>
                </a:lnTo>
                <a:lnTo>
                  <a:pt x="2315565" y="2903"/>
                </a:lnTo>
                <a:lnTo>
                  <a:pt x="2318302" y="0"/>
                </a:lnTo>
              </a:path>
            </a:pathLst>
          </a:custGeom>
          <a:ln w="86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1025569" y="1789026"/>
            <a:ext cx="145415" cy="160020"/>
          </a:xfrm>
          <a:custGeom>
            <a:avLst/>
            <a:gdLst/>
            <a:ahLst/>
            <a:cxnLst/>
            <a:rect l="l" t="t" r="r" b="b"/>
            <a:pathLst>
              <a:path w="145415" h="160019">
                <a:moveTo>
                  <a:pt x="0" y="0"/>
                </a:moveTo>
                <a:lnTo>
                  <a:pt x="24633" y="5806"/>
                </a:lnTo>
                <a:lnTo>
                  <a:pt x="43793" y="23225"/>
                </a:lnTo>
                <a:lnTo>
                  <a:pt x="49267" y="31934"/>
                </a:lnTo>
                <a:lnTo>
                  <a:pt x="60215" y="49353"/>
                </a:lnTo>
                <a:lnTo>
                  <a:pt x="73901" y="55160"/>
                </a:lnTo>
                <a:lnTo>
                  <a:pt x="98534" y="55160"/>
                </a:lnTo>
                <a:lnTo>
                  <a:pt x="123168" y="72579"/>
                </a:lnTo>
                <a:lnTo>
                  <a:pt x="123168" y="75482"/>
                </a:lnTo>
                <a:lnTo>
                  <a:pt x="145064" y="101610"/>
                </a:lnTo>
                <a:lnTo>
                  <a:pt x="134116" y="127739"/>
                </a:lnTo>
                <a:lnTo>
                  <a:pt x="123168" y="142255"/>
                </a:lnTo>
                <a:lnTo>
                  <a:pt x="104008" y="153867"/>
                </a:lnTo>
                <a:lnTo>
                  <a:pt x="98534" y="159674"/>
                </a:lnTo>
                <a:lnTo>
                  <a:pt x="73901" y="159674"/>
                </a:lnTo>
                <a:lnTo>
                  <a:pt x="49267" y="159674"/>
                </a:lnTo>
                <a:lnTo>
                  <a:pt x="32844" y="153867"/>
                </a:lnTo>
                <a:lnTo>
                  <a:pt x="27370" y="127739"/>
                </a:lnTo>
                <a:lnTo>
                  <a:pt x="24633" y="119029"/>
                </a:lnTo>
                <a:lnTo>
                  <a:pt x="0" y="110320"/>
                </a:lnTo>
              </a:path>
            </a:pathLst>
          </a:custGeom>
          <a:ln w="8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3384928" y="229127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370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3384928" y="2244823"/>
            <a:ext cx="74295" cy="93345"/>
          </a:xfrm>
          <a:custGeom>
            <a:avLst/>
            <a:gdLst/>
            <a:ahLst/>
            <a:cxnLst/>
            <a:rect l="l" t="t" r="r" b="b"/>
            <a:pathLst>
              <a:path w="74295" h="93344">
                <a:moveTo>
                  <a:pt x="73901" y="0"/>
                </a:moveTo>
                <a:lnTo>
                  <a:pt x="0" y="46450"/>
                </a:lnTo>
                <a:lnTo>
                  <a:pt x="73901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3439669" y="2166437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276444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3439669" y="2119987"/>
            <a:ext cx="74295" cy="93345"/>
          </a:xfrm>
          <a:custGeom>
            <a:avLst/>
            <a:gdLst/>
            <a:ahLst/>
            <a:cxnLst/>
            <a:rect l="l" t="t" r="r" b="b"/>
            <a:pathLst>
              <a:path w="74295" h="93344">
                <a:moveTo>
                  <a:pt x="73901" y="0"/>
                </a:moveTo>
                <a:lnTo>
                  <a:pt x="0" y="46450"/>
                </a:lnTo>
                <a:lnTo>
                  <a:pt x="73901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3327449" y="2416110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276444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3327449" y="2369659"/>
            <a:ext cx="76835" cy="93345"/>
          </a:xfrm>
          <a:custGeom>
            <a:avLst/>
            <a:gdLst/>
            <a:ahLst/>
            <a:cxnLst/>
            <a:rect l="l" t="t" r="r" b="b"/>
            <a:pathLst>
              <a:path w="76835" h="93344">
                <a:moveTo>
                  <a:pt x="76638" y="0"/>
                </a:moveTo>
                <a:lnTo>
                  <a:pt x="0" y="46450"/>
                </a:lnTo>
                <a:lnTo>
                  <a:pt x="76638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1646885" y="3377058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27370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1646886" y="3333511"/>
            <a:ext cx="74295" cy="90170"/>
          </a:xfrm>
          <a:custGeom>
            <a:avLst/>
            <a:gdLst/>
            <a:ahLst/>
            <a:cxnLst/>
            <a:rect l="l" t="t" r="r" b="b"/>
            <a:pathLst>
              <a:path w="74294" h="90170">
                <a:moveTo>
                  <a:pt x="73901" y="0"/>
                </a:moveTo>
                <a:lnTo>
                  <a:pt x="0" y="43547"/>
                </a:lnTo>
                <a:lnTo>
                  <a:pt x="73901" y="8999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 txBox="1"/>
          <p:nvPr/>
        </p:nvSpPr>
        <p:spPr>
          <a:xfrm>
            <a:off x="1326019" y="5694349"/>
            <a:ext cx="3522979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EXERCISE</a:t>
            </a:r>
            <a:r>
              <a:rPr sz="1850" b="1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2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50" b="1" dirty="0">
                <a:solidFill>
                  <a:srgbClr val="CC0000"/>
                </a:solidFill>
                <a:latin typeface="Arial"/>
                <a:cs typeface="Arial"/>
              </a:rPr>
              <a:t>Dark-cored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penumbral</a:t>
            </a:r>
            <a:r>
              <a:rPr sz="1850" b="1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filament</a:t>
            </a:r>
            <a:endParaRPr sz="1850">
              <a:latin typeface="Arial"/>
              <a:cs typeface="Arial"/>
            </a:endParaRPr>
          </a:p>
        </p:txBody>
      </p:sp>
      <p:sp>
        <p:nvSpPr>
          <p:cNvPr id="904" name="object 90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12636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downloaded folders you can find a </a:t>
            </a:r>
            <a:r>
              <a:rPr lang="en-US" u="sng" dirty="0" smtClean="0"/>
              <a:t>manual</a:t>
            </a:r>
            <a:r>
              <a:rPr lang="en-US" dirty="0" smtClean="0"/>
              <a:t>, in which it is described all the input/output formats and options for running SIR</a:t>
            </a:r>
          </a:p>
        </p:txBody>
      </p:sp>
    </p:spTree>
    <p:extLst>
      <p:ext uri="{BB962C8B-B14F-4D97-AF65-F5344CB8AC3E}">
        <p14:creationId xmlns:p14="http://schemas.microsoft.com/office/powerpoint/2010/main" val="37988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 [ ].</a:t>
            </a:r>
            <a:r>
              <a:rPr lang="en-US" dirty="0" err="1" smtClean="0"/>
              <a:t>trol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500" y="18757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cycles:</a:t>
            </a:r>
          </a:p>
          <a:p>
            <a:endParaRPr lang="en-US" dirty="0"/>
          </a:p>
          <a:p>
            <a:r>
              <a:rPr lang="en-US" dirty="0" smtClean="0"/>
              <a:t>0 : Synthesis Mode</a:t>
            </a:r>
          </a:p>
          <a:p>
            <a:r>
              <a:rPr lang="en-US" dirty="0" smtClean="0"/>
              <a:t>-1: Evaluate Response Function at every depth</a:t>
            </a:r>
          </a:p>
          <a:p>
            <a:r>
              <a:rPr lang="en-US" dirty="0" smtClean="0"/>
              <a:t>-2: </a:t>
            </a:r>
            <a:r>
              <a:rPr lang="en-US" dirty="0"/>
              <a:t>Evaluate Response Function </a:t>
            </a:r>
            <a:r>
              <a:rPr lang="en-US" dirty="0" smtClean="0"/>
              <a:t>at the nodes</a:t>
            </a:r>
          </a:p>
          <a:p>
            <a:r>
              <a:rPr lang="en-US" dirty="0" smtClean="0"/>
              <a:t>&gt;0: Number of cycles of the inversion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3136900" y="1492250"/>
            <a:ext cx="27432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099300" y="3092450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Values lower that -1 for any Stokes at any wavelength will not be consider in the </a:t>
            </a:r>
            <a:r>
              <a:rPr lang="en-US" dirty="0" smtClean="0">
                <a:latin typeface="Symbol" panose="05050102010706020507" pitchFamily="18" charset="2"/>
              </a:rPr>
              <a:t>c</a:t>
            </a:r>
            <a:r>
              <a:rPr lang="en-US" baseline="30000" dirty="0" smtClean="0">
                <a:latin typeface="Symbol" panose="05050102010706020507" pitchFamily="18" charset="2"/>
              </a:rPr>
              <a:t>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839478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416050"/>
            <a:ext cx="8854439" cy="6324599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43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101850"/>
            <a:ext cx="2459990" cy="3048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Stray light file: The file (with the same format as a profile file) containing the stray light contamination</a:t>
            </a:r>
          </a:p>
          <a:p>
            <a:endParaRPr lang="en-US" dirty="0"/>
          </a:p>
          <a:p>
            <a:r>
              <a:rPr lang="en-US" dirty="0" smtClean="0"/>
              <a:t>PSF file: a two column file containing, wavelength, and the PSF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431" y="7082942"/>
            <a:ext cx="10629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85" y="1314678"/>
            <a:ext cx="8244205" cy="5617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1C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8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</a:t>
            </a:r>
            <a:r>
              <a:rPr sz="2000" spc="5" dirty="0">
                <a:solidFill>
                  <a:srgbClr val="996633"/>
                </a:solidFill>
                <a:cs typeface="Symbol"/>
              </a:rPr>
              <a:t>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)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10" dirty="0">
                <a:solidFill>
                  <a:srgbClr val="996633"/>
                </a:solidFill>
                <a:cs typeface="Symbol"/>
              </a:rPr>
              <a:t></a:t>
            </a:r>
            <a:r>
              <a:rPr sz="2000" spc="-5" dirty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Accounts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for both stray </a:t>
            </a:r>
            <a:r>
              <a:rPr sz="2000" dirty="0">
                <a:solidFill>
                  <a:srgbClr val="996633"/>
                </a:solidFill>
                <a:cs typeface="Arial"/>
              </a:rPr>
              <a:t>light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and/or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3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factor</a:t>
            </a:r>
            <a:endParaRPr lang="es-ES" sz="2000" spc="5" dirty="0" smtClean="0">
              <a:solidFill>
                <a:srgbClr val="996633"/>
              </a:solidFill>
              <a:cs typeface="Arial"/>
            </a:endParaRPr>
          </a:p>
          <a:p>
            <a:pPr marL="472440" lvl="1">
              <a:lnSpc>
                <a:spcPct val="100000"/>
              </a:lnSpc>
              <a:spcBef>
                <a:spcPts val="540"/>
              </a:spcBef>
              <a:tabLst>
                <a:tab pos="749935" algn="l"/>
                <a:tab pos="750570" algn="l"/>
              </a:tabLst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2C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5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5" dirty="0">
                <a:solidFill>
                  <a:srgbClr val="996633"/>
                </a:solidFill>
                <a:cs typeface="Arial"/>
              </a:rPr>
              <a:t>It </a:t>
            </a:r>
            <a:r>
              <a:rPr sz="2000" dirty="0">
                <a:solidFill>
                  <a:srgbClr val="996633"/>
                </a:solidFill>
                <a:cs typeface="Arial"/>
              </a:rPr>
              <a:t>is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NOT </a:t>
            </a:r>
            <a:r>
              <a:rPr sz="2000" dirty="0">
                <a:solidFill>
                  <a:srgbClr val="996633"/>
                </a:solidFill>
                <a:cs typeface="Arial"/>
              </a:rPr>
              <a:t>equivalent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to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a 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1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factor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SIR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has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two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free parameters: </a:t>
            </a:r>
            <a:r>
              <a:rPr sz="2000" spc="10" dirty="0">
                <a:solidFill>
                  <a:srgbClr val="996633"/>
                </a:solidFill>
                <a:cs typeface="Symbol"/>
              </a:rPr>
              <a:t></a:t>
            </a:r>
            <a:r>
              <a:rPr sz="2000" spc="10" dirty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</a:t>
            </a:r>
            <a:r>
              <a:rPr sz="2000" spc="-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</a:t>
            </a:r>
            <a:endParaRPr sz="2000" dirty="0">
              <a:cs typeface="Times New Roman"/>
            </a:endParaRPr>
          </a:p>
          <a:p>
            <a:pPr marL="472440">
              <a:lnSpc>
                <a:spcPct val="100000"/>
              </a:lnSpc>
              <a:tabLst>
                <a:tab pos="749935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–	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</a:t>
            </a:r>
            <a:r>
              <a:rPr sz="2000" spc="5" dirty="0">
                <a:solidFill>
                  <a:srgbClr val="996633"/>
                </a:solidFill>
                <a:cs typeface="Symbol"/>
              </a:rPr>
              <a:t>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) [f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(1-f)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2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]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10" dirty="0">
                <a:solidFill>
                  <a:srgbClr val="996633"/>
                </a:solidFill>
                <a:cs typeface="Symbol"/>
              </a:rPr>
              <a:t></a:t>
            </a:r>
            <a:r>
              <a:rPr sz="2000" spc="10" dirty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Global vs </a:t>
            </a:r>
            <a:r>
              <a:rPr sz="2000" spc="5" dirty="0">
                <a:cs typeface="Arial"/>
              </a:rPr>
              <a:t>local </a:t>
            </a:r>
            <a:r>
              <a:rPr sz="2000" spc="10" dirty="0">
                <a:cs typeface="Arial"/>
              </a:rPr>
              <a:t>stray-light</a:t>
            </a:r>
            <a:r>
              <a:rPr sz="2000" spc="-65" dirty="0">
                <a:cs typeface="Arial"/>
              </a:rPr>
              <a:t> </a:t>
            </a:r>
            <a:r>
              <a:rPr sz="2000" spc="5" dirty="0">
                <a:cs typeface="Arial"/>
              </a:rPr>
              <a:t>profile</a:t>
            </a:r>
            <a:endParaRPr sz="2000" dirty="0">
              <a:cs typeface="Arial"/>
            </a:endParaRPr>
          </a:p>
          <a:p>
            <a:pPr marL="748665" lvl="1" indent="-276225">
              <a:lnSpc>
                <a:spcPct val="100000"/>
              </a:lnSpc>
              <a:spcBef>
                <a:spcPts val="555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dirty="0">
                <a:solidFill>
                  <a:srgbClr val="996633"/>
                </a:solidFill>
                <a:cs typeface="Arial"/>
              </a:rPr>
              <a:t>Classical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treatment: </a:t>
            </a:r>
            <a:r>
              <a:rPr sz="2000" dirty="0">
                <a:solidFill>
                  <a:srgbClr val="996633"/>
                </a:solidFill>
                <a:cs typeface="Arial"/>
              </a:rPr>
              <a:t>global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(average over</a:t>
            </a:r>
            <a:r>
              <a:rPr sz="2000" spc="1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FOV)</a:t>
            </a:r>
            <a:endParaRPr sz="2000" dirty="0"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Orozco Suárez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et </a:t>
            </a:r>
            <a:r>
              <a:rPr sz="2000" dirty="0">
                <a:solidFill>
                  <a:srgbClr val="996633"/>
                </a:solidFill>
                <a:cs typeface="Arial"/>
              </a:rPr>
              <a:t>al.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(2007): </a:t>
            </a:r>
            <a:r>
              <a:rPr sz="2000" dirty="0">
                <a:solidFill>
                  <a:srgbClr val="996633"/>
                </a:solidFill>
                <a:cs typeface="Arial"/>
              </a:rPr>
              <a:t>local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accounts  for telescope</a:t>
            </a:r>
            <a:r>
              <a:rPr sz="2000" spc="-30" dirty="0">
                <a:solidFill>
                  <a:srgbClr val="996633"/>
                </a:solidFill>
                <a:cs typeface="Arial"/>
              </a:rPr>
              <a:t> </a:t>
            </a:r>
            <a:r>
              <a:rPr sz="2000" dirty="0" smtClean="0">
                <a:solidFill>
                  <a:srgbClr val="996633"/>
                </a:solidFill>
                <a:cs typeface="Arial"/>
              </a:rPr>
              <a:t>diffraction</a:t>
            </a:r>
            <a:endParaRPr lang="es-ES" sz="2000" dirty="0" smtClean="0">
              <a:solidFill>
                <a:srgbClr val="996633"/>
              </a:solidFill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endParaRPr lang="es-ES" sz="2000" dirty="0">
              <a:solidFill>
                <a:srgbClr val="996633"/>
              </a:solidFill>
              <a:cs typeface="Arial"/>
            </a:endParaRPr>
          </a:p>
          <a:p>
            <a:pPr marL="358140" marR="442595" indent="-342900">
              <a:lnSpc>
                <a:spcPct val="1018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r>
              <a:rPr lang="es-ES" sz="2000" dirty="0" err="1" smtClean="0">
                <a:cs typeface="Arial"/>
              </a:rPr>
              <a:t>Previous</a:t>
            </a:r>
            <a:r>
              <a:rPr lang="es-ES" sz="2000" dirty="0" smtClean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deconvolution</a:t>
            </a:r>
            <a:r>
              <a:rPr lang="es-ES" sz="2000" dirty="0">
                <a:cs typeface="Arial"/>
              </a:rPr>
              <a:t> of </a:t>
            </a:r>
            <a:r>
              <a:rPr lang="es-ES" sz="2000" dirty="0" err="1">
                <a:cs typeface="Arial"/>
              </a:rPr>
              <a:t>the</a:t>
            </a:r>
            <a:r>
              <a:rPr lang="es-ES" sz="2000" dirty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spatial</a:t>
            </a:r>
            <a:r>
              <a:rPr lang="es-ES" sz="2000" dirty="0">
                <a:cs typeface="Arial"/>
              </a:rPr>
              <a:t> PSF</a:t>
            </a: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Char char="–"/>
              <a:tabLst>
                <a:tab pos="749935" algn="l"/>
                <a:tab pos="750570" algn="l"/>
              </a:tabLst>
            </a:pPr>
            <a:endParaRPr lang="es-ES" sz="2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46570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Stray-light</a:t>
            </a:r>
            <a:r>
              <a:rPr sz="3100" spc="-5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considerations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13920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0698" y="1949450"/>
            <a:ext cx="5012702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4" name="object 4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8500" y="2330450"/>
            <a:ext cx="2459990" cy="2286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642" y="1516663"/>
            <a:ext cx="287845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15" dirty="0" smtClean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avelength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grid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853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943" y="1808996"/>
            <a:ext cx="5498958" cy="410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81162" y="1516627"/>
            <a:ext cx="300990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25" dirty="0">
                <a:solidFill>
                  <a:srgbClr val="CC0000"/>
                </a:solidFill>
                <a:latin typeface="Arial"/>
                <a:cs typeface="Arial"/>
              </a:rPr>
              <a:t>ATOMIC </a:t>
            </a:r>
            <a:r>
              <a:rPr sz="1850" spc="-10" dirty="0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r>
              <a:rPr sz="185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7700" y="3092119"/>
            <a:ext cx="465455" cy="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ct val="101099"/>
              </a:lnSpc>
            </a:pP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Line 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index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5880100" y="2787650"/>
            <a:ext cx="0" cy="304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6"/>
          <p:cNvSpPr txBox="1"/>
          <p:nvPr/>
        </p:nvSpPr>
        <p:spPr>
          <a:xfrm>
            <a:off x="5909365" y="3660520"/>
            <a:ext cx="1589288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0550" algn="l"/>
                <a:tab pos="951865" algn="l"/>
              </a:tabLst>
            </a:pPr>
            <a:r>
              <a:rPr sz="1450" spc="-65" dirty="0" smtClean="0">
                <a:solidFill>
                  <a:srgbClr val="3333CC"/>
                </a:solidFill>
                <a:latin typeface="Arial"/>
                <a:cs typeface="Arial"/>
              </a:rPr>
              <a:t>Ato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m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Arial"/>
                <a:cs typeface="Arial"/>
              </a:rPr>
              <a:t>Ion </a:t>
            </a:r>
            <a:r>
              <a:rPr sz="1450" b="1" spc="-5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r>
              <a:rPr lang="es-ES" sz="14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6032500" y="2787650"/>
            <a:ext cx="129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6642100" y="2863681"/>
            <a:ext cx="0" cy="60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7"/>
          <p:cNvSpPr txBox="1"/>
          <p:nvPr/>
        </p:nvSpPr>
        <p:spPr>
          <a:xfrm flipV="1">
            <a:off x="7535695" y="2945512"/>
            <a:ext cx="17320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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1300" y="2863681"/>
            <a:ext cx="457200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20" dirty="0">
                <a:solidFill>
                  <a:srgbClr val="3333CC"/>
                </a:solidFill>
                <a:latin typeface="Arial"/>
                <a:cs typeface="Arial"/>
              </a:rPr>
              <a:t>log</a:t>
            </a:r>
            <a:r>
              <a:rPr sz="1450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30" dirty="0">
                <a:solidFill>
                  <a:srgbClr val="3333CC"/>
                </a:solidFill>
                <a:latin typeface="Arial"/>
                <a:cs typeface="Arial"/>
              </a:rPr>
              <a:t>gf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0900" y="2863850"/>
            <a:ext cx="758825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5" dirty="0">
                <a:solidFill>
                  <a:srgbClr val="3333CC"/>
                </a:solidFill>
                <a:latin typeface="Arial"/>
                <a:cs typeface="Arial"/>
              </a:rPr>
              <a:t>transition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9385300" y="2863681"/>
            <a:ext cx="1308100" cy="223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Barklem’s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coeff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62144" y="1020673"/>
            <a:ext cx="5065556" cy="2907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01046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784" y="3704196"/>
            <a:ext cx="5065559" cy="35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9842" y="2004910"/>
            <a:ext cx="6942281" cy="4509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1932" y="6643626"/>
            <a:ext cx="12109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1185" algn="l"/>
                <a:tab pos="1006475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log </a:t>
            </a: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</a:t>
            </a:r>
            <a:r>
              <a:rPr sz="14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T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35270" y="6689638"/>
            <a:ext cx="30861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7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mic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1510" y="6643626"/>
            <a:ext cx="14859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B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5715" y="6689638"/>
            <a:ext cx="3625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15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dirty="0">
                <a:solidFill>
                  <a:srgbClr val="3333CC"/>
                </a:solidFill>
                <a:latin typeface="Arial"/>
                <a:cs typeface="Arial"/>
              </a:rPr>
              <a:t>L</a:t>
            </a:r>
            <a:r>
              <a:rPr sz="950" spc="10" dirty="0">
                <a:solidFill>
                  <a:srgbClr val="3333CC"/>
                </a:solidFill>
                <a:latin typeface="Arial"/>
                <a:cs typeface="Arial"/>
              </a:rPr>
              <a:t>OS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3900" y="6643626"/>
            <a:ext cx="1016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4445" y="6643626"/>
            <a:ext cx="176085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  <a:tab pos="1023619" algn="l"/>
              </a:tabLst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</a:t>
            </a:r>
            <a:r>
              <a:rPr sz="1450" spc="-5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lang="es-ES" sz="1450" spc="-5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z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[km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]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</a:t>
            </a:r>
            <a:r>
              <a:rPr lang="es-ES" sz="1450" spc="-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  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g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7700" y="6643626"/>
            <a:ext cx="1270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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30542" y="1492250"/>
            <a:ext cx="1948640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 smtClean="0">
                <a:solidFill>
                  <a:srgbClr val="CC0000"/>
                </a:solidFill>
                <a:latin typeface="Arial"/>
                <a:cs typeface="Arial"/>
              </a:rPr>
              <a:t>M</a:t>
            </a:r>
            <a:r>
              <a:rPr lang="es-ES" sz="1850" spc="5" dirty="0" err="1" smtClean="0">
                <a:solidFill>
                  <a:srgbClr val="CC0000"/>
                </a:solidFill>
                <a:latin typeface="Arial"/>
                <a:cs typeface="Arial"/>
              </a:rPr>
              <a:t>odel</a:t>
            </a:r>
            <a:r>
              <a:rPr lang="es-ES" sz="1850" spc="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r>
              <a:rPr lang="es-ES" sz="1850" spc="-1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45" dirty="0" smtClean="0">
                <a:latin typeface="Arial"/>
                <a:cs typeface="Arial"/>
              </a:rPr>
              <a:t>[  ].</a:t>
            </a:r>
            <a:r>
              <a:rPr lang="es-ES" sz="1850" spc="-145" dirty="0" err="1" smtClean="0">
                <a:latin typeface="Arial"/>
                <a:cs typeface="Arial"/>
              </a:rPr>
              <a:t>mod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500" y="5481956"/>
            <a:ext cx="1709420" cy="1039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1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read_model.pro  write_mo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del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.pro  modelador3.x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108700" y="111125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Vmac</a:t>
            </a:r>
            <a:endParaRPr lang="en-US" dirty="0" smtClean="0"/>
          </a:p>
          <a:p>
            <a:r>
              <a:rPr lang="en-US" dirty="0" err="1" smtClean="0"/>
              <a:t>Fillig</a:t>
            </a:r>
            <a:r>
              <a:rPr lang="en-US" dirty="0" smtClean="0"/>
              <a:t> factor</a:t>
            </a:r>
          </a:p>
          <a:p>
            <a:r>
              <a:rPr lang="en-US" dirty="0" smtClean="0"/>
              <a:t>Stray light factor</a:t>
            </a:r>
            <a:endParaRPr lang="en-US" dirty="0"/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3814694" y="1339850"/>
            <a:ext cx="2302570" cy="106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endCxn id="17" idx="1"/>
          </p:cNvCxnSpPr>
          <p:nvPr/>
        </p:nvCxnSpPr>
        <p:spPr>
          <a:xfrm flipV="1">
            <a:off x="4508500" y="1572915"/>
            <a:ext cx="1600200" cy="82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194300" y="1873250"/>
            <a:ext cx="922964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2940050"/>
            <a:ext cx="2459990" cy="533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32202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Concept of</a:t>
            </a:r>
            <a:r>
              <a:rPr sz="3100" spc="-4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nodes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679894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Keeping the number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free </a:t>
            </a:r>
            <a:r>
              <a:rPr sz="2250" spc="5" dirty="0">
                <a:latin typeface="Arial"/>
                <a:cs typeface="Arial"/>
              </a:rPr>
              <a:t>parameters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small: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Atmospheric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parameters perturbed 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coarse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</a:t>
            </a:r>
            <a:r>
              <a:rPr sz="1850" spc="-1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(nodes)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Full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finer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 by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cubic spline</a:t>
            </a:r>
            <a:r>
              <a:rPr sz="1850" spc="-8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interpolation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6817" y="2752713"/>
            <a:ext cx="5836152" cy="399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3397250"/>
            <a:ext cx="2459990" cy="22860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734510" y="1720850"/>
            <a:ext cx="43446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nodes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cycle it reads the corresponding column, so if, we have 2 cycles and</a:t>
            </a:r>
          </a:p>
          <a:p>
            <a:r>
              <a:rPr lang="en-US" dirty="0" smtClean="0"/>
              <a:t>     Nodes for T: 2,3</a:t>
            </a:r>
          </a:p>
          <a:p>
            <a:r>
              <a:rPr lang="en-US" dirty="0" smtClean="0"/>
              <a:t>     Nodes for B: 1</a:t>
            </a:r>
            <a:endParaRPr lang="en-US" dirty="0"/>
          </a:p>
          <a:p>
            <a:r>
              <a:rPr lang="en-US" dirty="0" smtClean="0"/>
              <a:t>     In the first cycle it takes 2 for T and 1 for B</a:t>
            </a:r>
          </a:p>
          <a:p>
            <a:r>
              <a:rPr lang="en-US" dirty="0" smtClean="0"/>
              <a:t>     In the second: 3 for T and 1 for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for elec. Pressure 0= 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= -1 it evaluates the perturbation for the other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“</a:t>
            </a:r>
            <a:r>
              <a:rPr lang="en-US" dirty="0" err="1" smtClean="0"/>
              <a:t>Authomatic</a:t>
            </a:r>
            <a:r>
              <a:rPr lang="en-US" dirty="0" smtClean="0"/>
              <a:t> selection of nodes” is for instance 0,1 it means that for the first cycle it uses the number of nodes specified, but for the second it takes a number lower that the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umber of nodes * means any value (only for </a:t>
            </a:r>
            <a:r>
              <a:rPr lang="en-US" dirty="0" err="1" smtClean="0"/>
              <a:t>authomatic</a:t>
            </a:r>
            <a:r>
              <a:rPr lang="en-US" dirty="0" smtClean="0"/>
              <a:t> selection)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5607050"/>
            <a:ext cx="2459990" cy="12192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12166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955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Executing the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inversion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6508" y="3462375"/>
            <a:ext cx="3672840" cy="58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10" dirty="0">
                <a:latin typeface="Arial"/>
                <a:cs typeface="Arial"/>
              </a:rPr>
              <a:t>echo </a:t>
            </a:r>
            <a:r>
              <a:rPr sz="3700" spc="-20" dirty="0">
                <a:latin typeface="Arial"/>
                <a:cs typeface="Arial"/>
              </a:rPr>
              <a:t>sir.trol </a:t>
            </a:r>
            <a:r>
              <a:rPr sz="3700" spc="5" dirty="0">
                <a:latin typeface="Arial"/>
                <a:cs typeface="Arial"/>
              </a:rPr>
              <a:t>|</a:t>
            </a:r>
            <a:r>
              <a:rPr sz="3700" spc="-55" dirty="0">
                <a:latin typeface="Arial"/>
                <a:cs typeface="Arial"/>
              </a:rPr>
              <a:t> </a:t>
            </a:r>
            <a:r>
              <a:rPr sz="3700" spc="-35" dirty="0">
                <a:latin typeface="Arial"/>
                <a:cs typeface="Arial"/>
              </a:rPr>
              <a:t>sir.x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062483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" name="Ecuación" r:id="rId4" imgW="2895480" imgH="431640" progId="Equation.3">
                  <p:embed/>
                </p:oleObj>
              </mc:Choice>
              <mc:Fallback>
                <p:oleObj name="Ecuación" r:id="rId4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30362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" name="Ecuación" r:id="rId6" imgW="736560" imgH="431640" progId="Equation.3">
                  <p:embed/>
                </p:oleObj>
              </mc:Choice>
              <mc:Fallback>
                <p:oleObj name="Ecuación" r:id="rId6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05439"/>
              </p:ext>
            </p:extLst>
          </p:nvPr>
        </p:nvGraphicFramePr>
        <p:xfrm>
          <a:off x="6642100" y="4692650"/>
          <a:ext cx="2718656" cy="110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" name="Ecuación" r:id="rId8" imgW="1066680" imgH="431640" progId="Equation.3">
                  <p:embed/>
                </p:oleObj>
              </mc:Choice>
              <mc:Fallback>
                <p:oleObj name="Ecuación" r:id="rId8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8656" cy="110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342952"/>
              </p:ext>
            </p:extLst>
          </p:nvPr>
        </p:nvGraphicFramePr>
        <p:xfrm>
          <a:off x="489767" y="6214038"/>
          <a:ext cx="7371534" cy="84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" name="Ecuación" r:id="rId10" imgW="3111480" imgH="355320" progId="Equation.3">
                  <p:embed/>
                </p:oleObj>
              </mc:Choice>
              <mc:Fallback>
                <p:oleObj name="Ecuación" r:id="rId10" imgW="311148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767" y="6214038"/>
                        <a:ext cx="7371534" cy="84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79142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" name="Ecuación" r:id="rId12" imgW="990360" imgH="431640" progId="Equation.3">
                  <p:embed/>
                </p:oleObj>
              </mc:Choice>
              <mc:Fallback>
                <p:oleObj name="Ecuación" r:id="rId12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52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Visualizing SIR results:</a:t>
            </a:r>
            <a:r>
              <a:rPr sz="3100" spc="-30" dirty="0">
                <a:solidFill>
                  <a:srgbClr val="FFFFFF"/>
                </a:solidFill>
              </a:rPr>
              <a:t> </a:t>
            </a:r>
            <a:r>
              <a:rPr sz="3100" spc="-5" dirty="0" smtClean="0">
                <a:solidFill>
                  <a:srgbClr val="FFFFFF"/>
                </a:solidFill>
              </a:rPr>
              <a:t>graphics</a:t>
            </a:r>
            <a:r>
              <a:rPr lang="es-ES" sz="3100" spc="-5" dirty="0" smtClean="0">
                <a:solidFill>
                  <a:srgbClr val="FFFFFF"/>
                </a:solidFill>
              </a:rPr>
              <a:t>2</a:t>
            </a:r>
            <a:r>
              <a:rPr sz="3100" spc="-5" dirty="0" smtClean="0">
                <a:solidFill>
                  <a:srgbClr val="FFFFFF"/>
                </a:solidFill>
              </a:rPr>
              <a:t>.pro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7639611" y="2180556"/>
            <a:ext cx="210312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185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atmospheres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1488" y="1020673"/>
            <a:ext cx="2604244" cy="587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612" y="1020673"/>
            <a:ext cx="3093883" cy="4223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2612" y="5393214"/>
            <a:ext cx="157734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Stokes</a:t>
            </a:r>
            <a:r>
              <a:rPr sz="185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15607" y="2585097"/>
            <a:ext cx="3092241" cy="4223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2"/>
          <p:cNvSpPr/>
          <p:nvPr/>
        </p:nvSpPr>
        <p:spPr>
          <a:xfrm>
            <a:off x="812293" y="6518052"/>
            <a:ext cx="9244876" cy="765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Basilio Ruiz Cobo, IAC </a:t>
            </a:r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SIR course at NSO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15 – 26 May, 2017</a:t>
            </a:r>
            <a:endParaRPr sz="1799" dirty="0"/>
          </a:p>
        </p:txBody>
      </p:sp>
      <p:sp>
        <p:nvSpPr>
          <p:cNvPr id="38" name="CustomShape 3"/>
          <p:cNvSpPr/>
          <p:nvPr/>
        </p:nvSpPr>
        <p:spPr>
          <a:xfrm>
            <a:off x="812293" y="2193639"/>
            <a:ext cx="8466882" cy="1583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</p:txBody>
      </p:sp>
      <p:sp>
        <p:nvSpPr>
          <p:cNvPr id="2" name="Rectángulo 1"/>
          <p:cNvSpPr/>
          <p:nvPr/>
        </p:nvSpPr>
        <p:spPr>
          <a:xfrm>
            <a:off x="2673350" y="1797050"/>
            <a:ext cx="53467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lang="en-US" sz="2000" spc="-5" dirty="0">
                <a:latin typeface="Arial"/>
                <a:cs typeface="Arial"/>
              </a:rPr>
              <a:t>Download exercises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from:</a:t>
            </a: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  <a:hlinkClick r:id="rId2"/>
            </a:endParaRPr>
          </a:p>
          <a:p>
            <a:pPr marL="447040" indent="-434975"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https://github.com/BasilioRuiz/SIR-course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489" dirty="0" smtClean="0">
                <a:solidFill>
                  <a:srgbClr val="000000"/>
                </a:solidFill>
                <a:latin typeface="Arial"/>
                <a:ea typeface="DejaVu Sans"/>
              </a:rPr>
              <a:t>SIR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Exercises</a:t>
            </a: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949429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1</a:t>
            </a:r>
            <a:endParaRPr sz="1799"/>
          </a:p>
        </p:txBody>
      </p:sp>
      <p:sp>
        <p:nvSpPr>
          <p:cNvPr id="40" name="CustomShape 2"/>
          <p:cNvSpPr/>
          <p:nvPr/>
        </p:nvSpPr>
        <p:spPr>
          <a:xfrm>
            <a:off x="726290" y="6389476"/>
            <a:ext cx="9330879" cy="1078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read_model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,'hsra11.mod',logtau,T,pe,mic,B,V_LOS,gamma,phi,mac,filling,stray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B=1000+400.*logtau           &amp;   v=2.e5+0.*logtau       &amp; gamma=60.+  0.*logtau  </a:t>
            </a: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write_model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,'model1.mod',logtau,T,pe,mic,B,V_LOS,gamma,phi,mac,filling,stray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1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Spectral synthesis and inversion of synthetic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Use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HSRA model to </a:t>
            </a:r>
            <a:r>
              <a:rPr lang="en-US" sz="1999" dirty="0">
                <a:solidFill>
                  <a:srgbClr val="C00000"/>
                </a:solidFill>
                <a:latin typeface="Calibri"/>
                <a:ea typeface="ArialMT"/>
              </a:rPr>
              <a:t>synthesize Stokes profiles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1.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(e.g., 1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kG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60º, 2 km/s)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2.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gradients of B and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3.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gradients of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hsra11.mod)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 nodes in B,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inclination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32906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2</a:t>
            </a:r>
            <a:endParaRPr sz="1799"/>
          </a:p>
        </p:txBody>
      </p:sp>
      <p:sp>
        <p:nvSpPr>
          <p:cNvPr id="43" name="CustomShape 2"/>
          <p:cNvSpPr/>
          <p:nvPr/>
        </p:nvSpPr>
        <p:spPr>
          <a:xfrm>
            <a:off x="743922" y="6659363"/>
            <a:ext cx="9217887" cy="808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If no instrumental PSF is available, </a:t>
            </a: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macroturbulence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mimic its effect (i.e, invert v</a:t>
            </a:r>
            <a:r>
              <a:rPr lang="en-US" sz="1399" baseline="-25000">
                <a:solidFill>
                  <a:srgbClr val="000000"/>
                </a:solidFill>
                <a:latin typeface="Calibri"/>
                <a:ea typeface="ArialMT"/>
              </a:rPr>
              <a:t>mac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)</a:t>
            </a: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more weight for Q, U and V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force better fits to those parameters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4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Inversion of profiles from dark-cored penumbral filament.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  <a:ea typeface="ArialMT"/>
              </a:rPr>
              <a:t>Hinode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ArialMT"/>
              </a:rPr>
              <a:t>/SO 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observations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SNR~1000, no telluric lines, 2 lines Fe I 630.1 &amp; 630.2 nm. Strong, symmetric signals.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1. What kind of model would you use to invert them?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2. Can the fit be improved with more nodes in T? (use 2 cycles!)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3. What happens with 2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4. What happens with 10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hsra.mod)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1. One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2. Two nodes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9688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3</a:t>
            </a:r>
            <a:endParaRPr sz="1799"/>
          </a:p>
        </p:txBody>
      </p:sp>
      <p:sp>
        <p:nvSpPr>
          <p:cNvPr id="46" name="CustomShape 2"/>
          <p:cNvSpPr/>
          <p:nvPr/>
        </p:nvSpPr>
        <p:spPr>
          <a:xfrm>
            <a:off x="812293" y="6119589"/>
            <a:ext cx="9244876" cy="1339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SIR writes the error bars in a .err file that you can read using:  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 err="1">
                <a:solidFill>
                  <a:srgbClr val="C00000"/>
                </a:solidFill>
                <a:latin typeface="Calibri"/>
                <a:ea typeface="ArialMT"/>
              </a:rPr>
              <a:t>read_model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,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' [   ].err',logtau,T_err,p_err,mic_err,B_err,V_LOS,gamma,phi,mac,filling,stray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And the region of sensitivity by: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sensitivity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, </a:t>
            </a:r>
            <a:r>
              <a:rPr lang="en-US" sz="1399" dirty="0" err="1">
                <a:solidFill>
                  <a:srgbClr val="000000"/>
                </a:solidFill>
                <a:latin typeface="Calibri"/>
                <a:ea typeface="ArialMT"/>
              </a:rPr>
              <a:t>Stokes_obs,Stokes_syn,model,RF,logtau,uncertainties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	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Error estimation and Region of sensitivity.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error bars for magnetic field strength, inclination and azimuth for the last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 inversion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of Exercise 2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region of sensitivity of the azimuth.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4171591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78049"/>
            <a:ext cx="7924800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40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222500"/>
            <a:ext cx="7467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9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Multiline inversion including blends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Calibri"/>
              <a:ea typeface="ArialMT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1. Select the spectral regions around the Fe I lines: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    1562.1, 1563.2, 1564.5 (blended with 64.85 &amp; 65.29), 1566.2 (blended with 66.5)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2. Write the profile and grid files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3. Invert, including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micro- 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and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macro-turbulence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(because we have not used PSF)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. Use 2 cycles to obtain gradients (because we have several lines)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 increasing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number of nodes in 2nd cycle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.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 </a:t>
            </a:r>
            <a:endParaRPr lang="en-US" sz="20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782622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 </a:t>
            </a:r>
            <a:r>
              <a:rPr lang="en-US" sz="2799" dirty="0" err="1" smtClean="0">
                <a:solidFill>
                  <a:srgbClr val="000000"/>
                </a:solidFill>
                <a:latin typeface="Calibri"/>
                <a:ea typeface="DejaVu Sans"/>
              </a:rPr>
              <a:t>bis</a:t>
            </a:r>
            <a:endParaRPr sz="1799" dirty="0"/>
          </a:p>
        </p:txBody>
      </p:sp>
      <p:sp>
        <p:nvSpPr>
          <p:cNvPr id="49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We invert Stokes I and V only,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so vertical fields should be assumed.</a:t>
            </a: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large negative number (e.g., -2) in profiles to ignore blends in Stokes I during inversion .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stray light profile. 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weights of 10 and 100  for Stokes V.</a:t>
            </a:r>
            <a:endParaRPr sz="1799"/>
          </a:p>
        </p:txBody>
      </p:sp>
      <p:sp>
        <p:nvSpPr>
          <p:cNvPr id="50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facular profiles in quiet Sun.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Advanced Stokes </a:t>
            </a: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Polarimeter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DejaVu Sans"/>
              </a:rPr>
              <a:t>(HAO)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DejaVu Sans"/>
              </a:rPr>
              <a:t>observations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averaged over facular region, SNR~10000, but poor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(plus telluric lines!) .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large Stokes V area and amplitude asymmetries.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two cycles, increasing number of nodes in 2nd cycle.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micro- and macro-turbulence.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4260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5</a:t>
            </a:r>
            <a:endParaRPr sz="1799"/>
          </a:p>
        </p:txBody>
      </p:sp>
      <p:sp>
        <p:nvSpPr>
          <p:cNvPr id="52" name="CustomShape 2"/>
          <p:cNvSpPr/>
          <p:nvPr/>
        </p:nvSpPr>
        <p:spPr>
          <a:xfrm>
            <a:off x="743922" y="6755082"/>
            <a:ext cx="9217887" cy="71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No need for macroturbulence when high-resolution data are inverted using telescope PSF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following weights: 1,4,4,4</a:t>
            </a:r>
            <a:endParaRPr sz="1799"/>
          </a:p>
        </p:txBody>
      </p:sp>
      <p:sp>
        <p:nvSpPr>
          <p:cNvPr id="53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quiet-Sun internetwork.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at disk center, integrated for 6 min,  SNR~10</a:t>
            </a:r>
            <a:r>
              <a:rPr lang="en-US" sz="1999" baseline="30000" dirty="0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still high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Extremely weak signals, but linear polarization clearly seen.     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Large asymmetries.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three cycles with increasing number of nodes.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microturbulence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(flat stratification).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4. Interpret resulting model 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711498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2156</TotalTime>
  <Words>4443</Words>
  <Application>Microsoft Office PowerPoint</Application>
  <PresentationFormat>Personalizado</PresentationFormat>
  <Paragraphs>983</Paragraphs>
  <Slides>108</Slides>
  <Notes>51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108</vt:i4>
      </vt:variant>
    </vt:vector>
  </HeadingPairs>
  <TitlesOfParts>
    <vt:vector size="121" baseType="lpstr">
      <vt:lpstr>Arial</vt:lpstr>
      <vt:lpstr>ArialMT</vt:lpstr>
      <vt:lpstr>Calibri</vt:lpstr>
      <vt:lpstr>Comic Sans MS</vt:lpstr>
      <vt:lpstr>DejaVu Sans</vt:lpstr>
      <vt:lpstr>Helvetica;Arial</vt:lpstr>
      <vt:lpstr>Lucida Sans Unicode</vt:lpstr>
      <vt:lpstr>Symbol</vt:lpstr>
      <vt:lpstr>Tahoma</vt:lpstr>
      <vt:lpstr>Times New Roman</vt:lpstr>
      <vt:lpstr>Wingdings</vt:lpstr>
      <vt:lpstr>Office Theme</vt:lpstr>
      <vt:lpstr>Ecuación</vt:lpstr>
      <vt:lpstr>Presentación de PowerPoint</vt:lpstr>
      <vt:lpstr>Outline</vt:lpstr>
      <vt:lpstr>Download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1C SIR inversion of Hinode/SP data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Stray-light considerations</vt:lpstr>
      <vt:lpstr>Running SIR: input files</vt:lpstr>
      <vt:lpstr>Running SIR: input files</vt:lpstr>
      <vt:lpstr>Running SIR: input files</vt:lpstr>
      <vt:lpstr>Running SIR: input files</vt:lpstr>
      <vt:lpstr>Concept of nodes</vt:lpstr>
      <vt:lpstr>Running SIR: input files</vt:lpstr>
      <vt:lpstr>Running SIR: input files</vt:lpstr>
      <vt:lpstr>Presentación de PowerPoint</vt:lpstr>
      <vt:lpstr>Visualizing SIR results: graphics2.pro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Stokes inversions</dc:title>
  <dc:creator>Basilio Ruiz Cobo</dc:creator>
  <cp:lastModifiedBy>Basilio Ruiz Cobo</cp:lastModifiedBy>
  <cp:revision>219</cp:revision>
  <dcterms:created xsi:type="dcterms:W3CDTF">2017-02-09T13:09:03Z</dcterms:created>
  <dcterms:modified xsi:type="dcterms:W3CDTF">2017-05-08T23:00:21Z</dcterms:modified>
</cp:coreProperties>
</file>